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324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7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B9D076-5D07-4062-88B7-F2F4507F33C3}">
  <a:tblStyle styleId="{F1B9D076-5D07-4062-88B7-F2F4507F33C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758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mediana wieku w momencie zgonu (lata)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1970-79</c:v>
                </c:pt>
                <c:pt idx="1">
                  <c:v>1980-89</c:v>
                </c:pt>
                <c:pt idx="2">
                  <c:v>1990-99</c:v>
                </c:pt>
                <c:pt idx="3">
                  <c:v>2000-2009</c:v>
                </c:pt>
                <c:pt idx="4">
                  <c:v>2010-2014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0.9</c:v>
                </c:pt>
                <c:pt idx="1">
                  <c:v>1.5</c:v>
                </c:pt>
                <c:pt idx="2">
                  <c:v>9.3000000000000007</c:v>
                </c:pt>
                <c:pt idx="3">
                  <c:v>20.5</c:v>
                </c:pt>
                <c:pt idx="4">
                  <c:v>21.4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71-4AAC-A323-289FA16CB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1418112"/>
        <c:axId val="421422424"/>
      </c:lineChart>
      <c:catAx>
        <c:axId val="421418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1422424"/>
        <c:crosses val="autoZero"/>
        <c:auto val="1"/>
        <c:lblAlgn val="ctr"/>
        <c:lblOffset val="100"/>
        <c:noMultiLvlLbl val="0"/>
      </c:catAx>
      <c:valAx>
        <c:axId val="421422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1418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2732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8186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25560">
                <a:solidFill>
                  <a:srgbClr val="385D8A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C3D5B0EB-037F-43C2-82F1-FC659079FDC6}" type="datetime1">
              <a:rPr lang="pl-PL">
                <a:solidFill>
                  <a:srgbClr val="000000"/>
                </a:solidFill>
                <a:latin typeface="Calibri" charset="0"/>
              </a:rPr>
              <a:pPr eaLnBrk="1"/>
              <a:t>2017-09-27</a:t>
            </a:fld>
            <a:endParaRPr lang="pl-PL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25560">
                <a:solidFill>
                  <a:srgbClr val="385D8A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BFD516E-A5F8-4FFA-9C92-83B5E57A510F}" type="slidenum">
              <a:rPr lang="pl-PL">
                <a:solidFill>
                  <a:srgbClr val="000000"/>
                </a:solidFill>
                <a:latin typeface="Calibri" charset="0"/>
              </a:rPr>
              <a:pPr eaLnBrk="1"/>
              <a:t>7</a:t>
            </a:fld>
            <a:endParaRPr lang="pl-PL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560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94793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72868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22958" y="1845733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 rot="5400000">
            <a:off x="4649563" y="2306413"/>
            <a:ext cx="5759897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 rot="5400000">
            <a:off x="649063" y="391888"/>
            <a:ext cx="5759897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4963"/>
            <a:ext cx="4037013" cy="1911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4963"/>
            <a:ext cx="4038600" cy="1911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68713"/>
            <a:ext cx="4037013" cy="1911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668713"/>
            <a:ext cx="4038600" cy="1911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DA4E1-B84F-46A9-810C-0BF895C1D379}" type="datetime1">
              <a:rPr lang="pl-PL"/>
              <a:pPr>
                <a:defRPr/>
              </a:pPr>
              <a:t>2017-09-27</a:t>
            </a:fld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811AB-7891-4CE5-9B85-87B8DA9951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36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822959" y="758952"/>
            <a:ext cx="7543800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825037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" name="Shape 32"/>
          <p:cNvCxnSpPr/>
          <p:nvPr/>
        </p:nvCxnSpPr>
        <p:spPr>
          <a:xfrm>
            <a:off x="905744" y="4343400"/>
            <a:ext cx="740663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822959" y="758952"/>
            <a:ext cx="7543800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822959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" name="Shape 41"/>
          <p:cNvCxnSpPr/>
          <p:nvPr/>
        </p:nvCxnSpPr>
        <p:spPr>
          <a:xfrm>
            <a:off x="905744" y="4343400"/>
            <a:ext cx="740663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822959" y="1845733"/>
            <a:ext cx="370331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63439" y="1845734"/>
            <a:ext cx="370331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822959" y="1846051"/>
            <a:ext cx="3703319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822959" y="2582333"/>
            <a:ext cx="3703319" cy="33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663439" y="1846051"/>
            <a:ext cx="3703319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4663439" y="2582333"/>
            <a:ext cx="3703319" cy="33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3030052" y="0"/>
            <a:ext cx="4800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42900" y="594358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17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349134" y="6459785"/>
            <a:ext cx="196388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600450" y="6459785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4953000"/>
            <a:ext cx="9141619" cy="1904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11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822959" y="5074919"/>
            <a:ext cx="7585234" cy="822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11" y="0"/>
            <a:ext cx="9143988" cy="4915076"/>
          </a:xfrm>
          <a:prstGeom prst="rect">
            <a:avLst/>
          </a:prstGeom>
          <a:solidFill>
            <a:srgbClr val="D2CDB0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822959" y="5907023"/>
            <a:ext cx="7589519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2583179" y="85513"/>
            <a:ext cx="4023360" cy="75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0" y="6334314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22958" y="1845733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Shape 17"/>
          <p:cNvCxnSpPr/>
          <p:nvPr/>
        </p:nvCxnSpPr>
        <p:spPr>
          <a:xfrm>
            <a:off x="895149" y="1737844"/>
            <a:ext cx="747521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r="11093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323528" y="188641"/>
            <a:ext cx="8604445" cy="1656183"/>
          </a:xfrm>
          <a:prstGeom prst="rect">
            <a:avLst/>
          </a:prstGeom>
          <a:solidFill>
            <a:srgbClr val="FFFFFF">
              <a:alpha val="28627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323528" y="188641"/>
            <a:ext cx="8532440" cy="15121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l-PL" sz="3600" dirty="0" err="1" smtClean="0">
                <a:solidFill>
                  <a:schemeClr val="lt1"/>
                </a:solidFill>
              </a:rPr>
              <a:t>Polish</a:t>
            </a:r>
            <a:r>
              <a:rPr lang="pl-PL" sz="3600" dirty="0" smtClean="0">
                <a:solidFill>
                  <a:schemeClr val="lt1"/>
                </a:solidFill>
              </a:rPr>
              <a:t> </a:t>
            </a:r>
            <a:r>
              <a:rPr lang="pl-PL" sz="3600" dirty="0" err="1" smtClean="0">
                <a:solidFill>
                  <a:schemeClr val="lt1"/>
                </a:solidFill>
              </a:rPr>
              <a:t>Society</a:t>
            </a:r>
            <a:r>
              <a:rPr lang="pl-PL" sz="3600" dirty="0" smtClean="0">
                <a:solidFill>
                  <a:schemeClr val="lt1"/>
                </a:solidFill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l-PL" sz="3600" dirty="0" smtClean="0">
                <a:solidFill>
                  <a:schemeClr val="lt1"/>
                </a:solidFill>
              </a:rPr>
              <a:t>For the </a:t>
            </a:r>
            <a:r>
              <a:rPr lang="pl-PL" sz="3600" dirty="0" err="1" smtClean="0">
                <a:solidFill>
                  <a:schemeClr val="lt1"/>
                </a:solidFill>
              </a:rPr>
              <a:t>Fight</a:t>
            </a:r>
            <a:r>
              <a:rPr lang="pl-PL" sz="3600" dirty="0" smtClean="0">
                <a:solidFill>
                  <a:schemeClr val="lt1"/>
                </a:solidFill>
              </a:rPr>
              <a:t> </a:t>
            </a:r>
            <a:r>
              <a:rPr lang="pl-PL" sz="3600" dirty="0" err="1" smtClean="0">
                <a:solidFill>
                  <a:schemeClr val="lt1"/>
                </a:solidFill>
              </a:rPr>
              <a:t>Against</a:t>
            </a:r>
            <a:r>
              <a:rPr lang="pl-PL" sz="3600" dirty="0" smtClean="0">
                <a:solidFill>
                  <a:schemeClr val="lt1"/>
                </a:solidFill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l-PL" sz="3600" dirty="0" err="1" smtClean="0">
                <a:solidFill>
                  <a:schemeClr val="lt1"/>
                </a:solidFill>
              </a:rPr>
              <a:t>Cystic</a:t>
            </a:r>
            <a:r>
              <a:rPr lang="pl-PL" sz="3600" dirty="0" smtClean="0">
                <a:solidFill>
                  <a:schemeClr val="lt1"/>
                </a:solidFill>
              </a:rPr>
              <a:t> </a:t>
            </a:r>
            <a:r>
              <a:rPr lang="pl-PL" sz="3600" dirty="0" err="1" smtClean="0">
                <a:solidFill>
                  <a:schemeClr val="lt1"/>
                </a:solidFill>
              </a:rPr>
              <a:t>Fibrosis</a:t>
            </a:r>
            <a:endParaRPr lang="pl-PL" sz="3600" dirty="0" smtClean="0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pl-PL"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pl-PL"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Obraz 10"/>
          <p:cNvPicPr/>
          <p:nvPr/>
        </p:nvPicPr>
        <p:blipFill>
          <a:blip r:embed="rId4"/>
          <a:stretch>
            <a:fillRect/>
          </a:stretch>
        </p:blipFill>
        <p:spPr>
          <a:xfrm>
            <a:off x="395664" y="260656"/>
            <a:ext cx="1800072" cy="15841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1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293000"/>
            <a:ext cx="3635896" cy="2565000"/>
          </a:xfrm>
          <a:prstGeom prst="rect">
            <a:avLst/>
          </a:prstGeom>
          <a:ln w="9360"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467544" y="-43560"/>
            <a:ext cx="8676456" cy="411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3600" b="1" u="sng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3600" b="1" dirty="0" smtClean="0">
                <a:solidFill>
                  <a:srgbClr val="000000"/>
                </a:solidFill>
                <a:latin typeface="Calibri"/>
              </a:rPr>
              <a:t>	</a:t>
            </a:r>
            <a:r>
              <a:rPr lang="pl-PL" sz="3600" b="1" u="sng" dirty="0" smtClean="0">
                <a:solidFill>
                  <a:srgbClr val="000000"/>
                </a:solidFill>
                <a:latin typeface="Calibri"/>
              </a:rPr>
              <a:t>We </a:t>
            </a:r>
            <a:r>
              <a:rPr lang="pl-PL" sz="3600" b="1" u="sng" dirty="0" err="1" smtClean="0">
                <a:solidFill>
                  <a:srgbClr val="000000"/>
                </a:solidFill>
                <a:latin typeface="Calibri"/>
              </a:rPr>
              <a:t>support</a:t>
            </a:r>
            <a:r>
              <a:rPr lang="pl-PL" sz="3600" b="1" u="sng" dirty="0" smtClean="0">
                <a:solidFill>
                  <a:srgbClr val="000000"/>
                </a:solidFill>
                <a:latin typeface="Calibri"/>
              </a:rPr>
              <a:t> CF </a:t>
            </a:r>
            <a:r>
              <a:rPr lang="pl-PL" sz="3600" b="1" u="sng" dirty="0" err="1" smtClean="0">
                <a:solidFill>
                  <a:srgbClr val="000000"/>
                </a:solidFill>
                <a:latin typeface="Calibri"/>
              </a:rPr>
              <a:t>centres</a:t>
            </a:r>
            <a:endParaRPr sz="2400" dirty="0"/>
          </a:p>
          <a:p>
            <a:pPr>
              <a:lnSpc>
                <a:spcPct val="100000"/>
              </a:lnSpc>
            </a:pPr>
            <a:endParaRPr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sz="2200" dirty="0" smtClean="0">
                <a:solidFill>
                  <a:srgbClr val="000000"/>
                </a:solidFill>
                <a:latin typeface="Calibri"/>
              </a:rPr>
              <a:t>2012/2013 we </a:t>
            </a:r>
            <a:r>
              <a:rPr lang="pl-PL" sz="2200" dirty="0" err="1" smtClean="0">
                <a:solidFill>
                  <a:srgbClr val="000000"/>
                </a:solidFill>
                <a:latin typeface="Calibri"/>
              </a:rPr>
              <a:t>purchased</a:t>
            </a:r>
            <a:r>
              <a:rPr lang="pl-PL" sz="2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200" dirty="0" err="1" smtClean="0">
                <a:solidFill>
                  <a:srgbClr val="000000"/>
                </a:solidFill>
                <a:latin typeface="Calibri"/>
              </a:rPr>
              <a:t>equipment</a:t>
            </a:r>
            <a:r>
              <a:rPr lang="pl-PL" sz="2200" dirty="0" smtClean="0">
                <a:solidFill>
                  <a:srgbClr val="000000"/>
                </a:solidFill>
                <a:latin typeface="Calibri"/>
              </a:rPr>
              <a:t> for the CF Centre in Rabka-Zdrój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sz="2200" dirty="0" smtClean="0">
                <a:latin typeface="Calibri"/>
              </a:rPr>
              <a:t>2015/2016 the </a:t>
            </a:r>
            <a:r>
              <a:rPr lang="pl-PL" sz="2200" dirty="0" err="1" smtClean="0">
                <a:latin typeface="Calibri"/>
              </a:rPr>
              <a:t>partnership</a:t>
            </a:r>
            <a:r>
              <a:rPr lang="pl-PL" sz="2200" dirty="0" smtClean="0">
                <a:latin typeface="Calibri"/>
              </a:rPr>
              <a:t> in </a:t>
            </a:r>
            <a:r>
              <a:rPr lang="pl-PL" sz="2200" dirty="0" err="1" smtClean="0">
                <a:latin typeface="Calibri"/>
              </a:rPr>
              <a:t>establishing</a:t>
            </a:r>
            <a:r>
              <a:rPr lang="pl-PL" sz="2200" dirty="0" smtClean="0">
                <a:latin typeface="Calibri"/>
              </a:rPr>
              <a:t> the most modern </a:t>
            </a:r>
            <a:r>
              <a:rPr lang="pl-PL" sz="2200" dirty="0" err="1" smtClean="0">
                <a:latin typeface="Calibri"/>
              </a:rPr>
              <a:t>paediatric</a:t>
            </a:r>
            <a:r>
              <a:rPr lang="pl-PL" sz="2200" dirty="0" smtClean="0">
                <a:latin typeface="Calibri"/>
              </a:rPr>
              <a:t> CF Centre in  Dziekanów Leśny </a:t>
            </a:r>
            <a:r>
              <a:rPr lang="pl-PL" sz="2200" dirty="0" err="1" smtClean="0">
                <a:latin typeface="Calibri"/>
              </a:rPr>
              <a:t>near</a:t>
            </a:r>
            <a:r>
              <a:rPr lang="pl-PL" sz="2200" dirty="0" smtClean="0">
                <a:latin typeface="Calibri"/>
              </a:rPr>
              <a:t> </a:t>
            </a:r>
            <a:r>
              <a:rPr lang="pl-PL" sz="2200" dirty="0" err="1" smtClean="0">
                <a:latin typeface="Calibri"/>
              </a:rPr>
              <a:t>Warsaw</a:t>
            </a:r>
            <a:endParaRPr lang="pl-PL" sz="2200" dirty="0" smtClean="0"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l-PL" sz="2200" dirty="0" smtClean="0">
                <a:latin typeface="Calibri"/>
              </a:rPr>
              <a:t>2015/2016 </a:t>
            </a:r>
            <a:r>
              <a:rPr lang="pl-PL" sz="2200" dirty="0">
                <a:latin typeface="Calibri"/>
              </a:rPr>
              <a:t>the </a:t>
            </a:r>
            <a:r>
              <a:rPr lang="pl-PL" sz="2200" dirty="0" err="1">
                <a:latin typeface="Calibri"/>
              </a:rPr>
              <a:t>partnership</a:t>
            </a:r>
            <a:r>
              <a:rPr lang="pl-PL" sz="2200" dirty="0">
                <a:latin typeface="Calibri"/>
              </a:rPr>
              <a:t> in </a:t>
            </a:r>
            <a:r>
              <a:rPr lang="pl-PL" sz="2200" dirty="0" err="1" smtClean="0">
                <a:latin typeface="Calibri"/>
              </a:rPr>
              <a:t>establishing</a:t>
            </a:r>
            <a:r>
              <a:rPr lang="pl-PL" sz="2200" dirty="0" smtClean="0">
                <a:latin typeface="Calibri"/>
              </a:rPr>
              <a:t> </a:t>
            </a:r>
            <a:r>
              <a:rPr lang="pl-PL" sz="2200" dirty="0" err="1" smtClean="0">
                <a:latin typeface="Calibri"/>
              </a:rPr>
              <a:t>an</a:t>
            </a:r>
            <a:r>
              <a:rPr lang="pl-PL" sz="2200" dirty="0" smtClean="0">
                <a:latin typeface="Calibri"/>
              </a:rPr>
              <a:t> </a:t>
            </a:r>
            <a:r>
              <a:rPr lang="pl-PL" sz="2200" dirty="0" err="1" smtClean="0">
                <a:latin typeface="Calibri"/>
              </a:rPr>
              <a:t>adult</a:t>
            </a:r>
            <a:r>
              <a:rPr lang="pl-PL" sz="2200" dirty="0" smtClean="0">
                <a:latin typeface="Calibri"/>
              </a:rPr>
              <a:t> CF Centre in Sosnowiec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l-PL" sz="2200" dirty="0" smtClean="0">
                <a:latin typeface="Calibri"/>
              </a:rPr>
              <a:t>2017 </a:t>
            </a:r>
            <a:r>
              <a:rPr lang="pl-PL" sz="2200" dirty="0">
                <a:latin typeface="Calibri"/>
              </a:rPr>
              <a:t>the </a:t>
            </a:r>
            <a:r>
              <a:rPr lang="pl-PL" sz="2200" dirty="0" err="1">
                <a:latin typeface="Calibri"/>
              </a:rPr>
              <a:t>partnership</a:t>
            </a:r>
            <a:r>
              <a:rPr lang="pl-PL" sz="2200" dirty="0">
                <a:latin typeface="Calibri"/>
              </a:rPr>
              <a:t> in </a:t>
            </a:r>
            <a:r>
              <a:rPr lang="pl-PL" sz="2200" dirty="0" smtClean="0">
                <a:latin typeface="Calibri"/>
              </a:rPr>
              <a:t>the </a:t>
            </a:r>
            <a:r>
              <a:rPr lang="pl-PL" sz="2200" dirty="0" err="1" smtClean="0">
                <a:latin typeface="Calibri"/>
              </a:rPr>
              <a:t>remodelling</a:t>
            </a:r>
            <a:r>
              <a:rPr lang="pl-PL" sz="2200" dirty="0" smtClean="0">
                <a:latin typeface="Calibri"/>
              </a:rPr>
              <a:t> of the </a:t>
            </a:r>
            <a:r>
              <a:rPr lang="pl-PL" sz="2200" dirty="0" err="1" smtClean="0">
                <a:latin typeface="Calibri"/>
              </a:rPr>
              <a:t>adult</a:t>
            </a:r>
            <a:r>
              <a:rPr lang="pl-PL" sz="2200" dirty="0" smtClean="0">
                <a:latin typeface="Calibri"/>
              </a:rPr>
              <a:t> CF </a:t>
            </a:r>
            <a:r>
              <a:rPr lang="pl-PL" sz="2200" dirty="0" err="1" smtClean="0">
                <a:latin typeface="Calibri"/>
              </a:rPr>
              <a:t>centre</a:t>
            </a:r>
            <a:r>
              <a:rPr lang="pl-PL" sz="2200" dirty="0" smtClean="0">
                <a:latin typeface="Calibri"/>
              </a:rPr>
              <a:t> in Poznań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58" y="4293000"/>
            <a:ext cx="4572000" cy="257175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12" y="4293000"/>
            <a:ext cx="3835511" cy="2564999"/>
          </a:xfrm>
          <a:prstGeom prst="rect">
            <a:avLst/>
          </a:prstGeom>
        </p:spPr>
      </p:pic>
      <p:pic>
        <p:nvPicPr>
          <p:cNvPr id="7" name="Obraz 8"/>
          <p:cNvPicPr/>
          <p:nvPr/>
        </p:nvPicPr>
        <p:blipFill>
          <a:blip r:embed="rId5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3654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pl-P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28600" y="-49578"/>
            <a:ext cx="8785225" cy="104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1800" b="1" dirty="0" err="1" smtClean="0"/>
              <a:t>What</a:t>
            </a:r>
            <a:r>
              <a:rPr lang="pl-PL" altLang="pl-PL" sz="1800" b="1" dirty="0" smtClean="0"/>
              <a:t> we </a:t>
            </a:r>
            <a:r>
              <a:rPr lang="pl-PL" altLang="pl-PL" sz="1800" b="1" dirty="0" err="1" smtClean="0"/>
              <a:t>strive</a:t>
            </a:r>
            <a:r>
              <a:rPr lang="pl-PL" altLang="pl-PL" sz="1800" b="1" dirty="0" smtClean="0"/>
              <a:t> for?</a:t>
            </a:r>
            <a:br>
              <a:rPr lang="pl-PL" altLang="pl-PL" sz="1800" b="1" dirty="0" smtClean="0"/>
            </a:br>
            <a:r>
              <a:rPr lang="pl-PL" altLang="pl-PL" sz="1800" b="1" dirty="0" smtClean="0"/>
              <a:t>To </a:t>
            </a:r>
            <a:r>
              <a:rPr lang="pl-PL" altLang="pl-PL" sz="1800" b="1" dirty="0" err="1" smtClean="0"/>
              <a:t>introduce</a:t>
            </a:r>
            <a:r>
              <a:rPr lang="pl-PL" altLang="pl-PL" sz="1800" b="1" dirty="0" smtClean="0"/>
              <a:t> </a:t>
            </a:r>
            <a:r>
              <a:rPr lang="pl-PL" altLang="pl-PL" sz="1800" b="1" dirty="0" err="1" smtClean="0"/>
              <a:t>European</a:t>
            </a:r>
            <a:r>
              <a:rPr lang="pl-PL" altLang="pl-PL" sz="1800" b="1" dirty="0" smtClean="0"/>
              <a:t> </a:t>
            </a:r>
            <a:r>
              <a:rPr lang="pl-PL" altLang="pl-PL" sz="1800" b="1" dirty="0" err="1" smtClean="0"/>
              <a:t>standards</a:t>
            </a:r>
            <a:r>
              <a:rPr lang="pl-PL" altLang="pl-PL" sz="1800" b="1" dirty="0" smtClean="0"/>
              <a:t> of </a:t>
            </a:r>
            <a:r>
              <a:rPr lang="pl-PL" altLang="pl-PL" sz="1800" b="1" dirty="0" err="1" smtClean="0"/>
              <a:t>care</a:t>
            </a:r>
            <a:r>
              <a:rPr lang="pl-PL" altLang="pl-PL" sz="1800" b="1" dirty="0" smtClean="0"/>
              <a:t> in Poland </a:t>
            </a:r>
            <a:endParaRPr lang="pl-PL" altLang="pl-PL" sz="1800" dirty="0" smtClean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90488" y="796262"/>
            <a:ext cx="8767762" cy="5610889"/>
            <a:chOff x="130" y="1189"/>
            <a:chExt cx="4976" cy="2714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V="1">
              <a:off x="2120" y="1189"/>
              <a:ext cx="995" cy="5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7 w 21600"/>
                <a:gd name="T13" fmla="*/ 7213 h 21600"/>
                <a:gd name="T14" fmla="*/ 14393 w 21600"/>
                <a:gd name="T15" fmla="*/ 1438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680" cap="sq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rot="10800000" wrap="none" lIns="0" tIns="0" rIns="0" bIns="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pl-PL" altLang="pl-PL" sz="13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pl-PL" altLang="pl-PL" sz="1600" b="1" dirty="0" smtClean="0">
                <a:solidFill>
                  <a:schemeClr val="tx1"/>
                </a:solidFill>
                <a:latin typeface="+mn-lt"/>
              </a:endParaRP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pl-PL" altLang="pl-PL" sz="1600" b="1" dirty="0">
                <a:solidFill>
                  <a:schemeClr val="tx1"/>
                </a:solidFill>
                <a:latin typeface="+mn-lt"/>
              </a:endParaRP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pl-PL" altLang="pl-PL" sz="1600" b="1" dirty="0" err="1">
                  <a:solidFill>
                    <a:schemeClr val="tx1"/>
                  </a:solidFill>
                  <a:latin typeface="+mn-lt"/>
                </a:rPr>
                <a:t>T</a:t>
              </a:r>
              <a:r>
                <a:rPr lang="pl-PL" altLang="pl-PL" sz="1600" b="1" dirty="0" err="1" smtClean="0">
                  <a:solidFill>
                    <a:schemeClr val="tx1"/>
                  </a:solidFill>
                  <a:latin typeface="+mn-lt"/>
                </a:rPr>
                <a:t>ransplants</a:t>
              </a:r>
              <a:endParaRPr lang="pl-PL" altLang="pl-PL" sz="1600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flipV="1">
              <a:off x="1624" y="1727"/>
              <a:ext cx="1988" cy="54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8 w 21600"/>
                <a:gd name="T13" fmla="*/ 4495 h 21600"/>
                <a:gd name="T14" fmla="*/ 17102 w 21600"/>
                <a:gd name="T15" fmla="*/ 171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46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63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 flipV="1">
              <a:off x="629" y="2823"/>
              <a:ext cx="3979" cy="54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49 w 21600"/>
                <a:gd name="T13" fmla="*/ 3143 h 21600"/>
                <a:gd name="T14" fmla="*/ 18451 w 21600"/>
                <a:gd name="T15" fmla="*/ 184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00" y="21600"/>
                  </a:lnTo>
                  <a:lnTo>
                    <a:pt x="189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46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47628" algn="l"/>
                  <a:tab pos="896845" algn="l"/>
                  <a:tab pos="1346060" algn="l"/>
                  <a:tab pos="1795277" algn="l"/>
                  <a:tab pos="2244492" algn="l"/>
                  <a:tab pos="2693709" algn="l"/>
                  <a:tab pos="3142924" algn="l"/>
                  <a:tab pos="3592140" algn="l"/>
                  <a:tab pos="4041356" algn="l"/>
                  <a:tab pos="4490572" algn="l"/>
                  <a:tab pos="4939788" algn="l"/>
                  <a:tab pos="5389004" algn="l"/>
                  <a:tab pos="5838220" algn="l"/>
                  <a:tab pos="6287436" algn="l"/>
                  <a:tab pos="6736652" algn="l"/>
                  <a:tab pos="7185868" algn="l"/>
                  <a:tab pos="7635083" algn="l"/>
                  <a:tab pos="8084300" algn="l"/>
                  <a:tab pos="8533515" algn="l"/>
                  <a:tab pos="8982732" algn="l"/>
                </a:tabLst>
                <a:defRPr/>
              </a:pPr>
              <a:endParaRPr lang="pl-PL" altLang="pl-PL" sz="1300">
                <a:solidFill>
                  <a:schemeClr val="tx1"/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47628" algn="l"/>
                  <a:tab pos="896845" algn="l"/>
                  <a:tab pos="1346060" algn="l"/>
                  <a:tab pos="1795277" algn="l"/>
                  <a:tab pos="2244492" algn="l"/>
                  <a:tab pos="2693709" algn="l"/>
                  <a:tab pos="3142924" algn="l"/>
                  <a:tab pos="3592140" algn="l"/>
                  <a:tab pos="4041356" algn="l"/>
                  <a:tab pos="4490572" algn="l"/>
                  <a:tab pos="4939788" algn="l"/>
                  <a:tab pos="5389004" algn="l"/>
                  <a:tab pos="5838220" algn="l"/>
                  <a:tab pos="6287436" algn="l"/>
                  <a:tab pos="6736652" algn="l"/>
                  <a:tab pos="7185868" algn="l"/>
                  <a:tab pos="7635083" algn="l"/>
                  <a:tab pos="8084300" algn="l"/>
                  <a:tab pos="8533515" algn="l"/>
                  <a:tab pos="8982732" algn="l"/>
                </a:tabLst>
                <a:defRPr/>
              </a:pPr>
              <a:endParaRPr lang="pl-PL" altLang="pl-PL" sz="13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flipV="1">
              <a:off x="130" y="3361"/>
              <a:ext cx="4976" cy="542"/>
            </a:xfrm>
            <a:custGeom>
              <a:avLst/>
              <a:gdLst>
                <a:gd name="T0" fmla="*/ 58 w 21600"/>
                <a:gd name="T1" fmla="*/ 0 h 21600"/>
                <a:gd name="T2" fmla="*/ 30 w 21600"/>
                <a:gd name="T3" fmla="*/ 0 h 21600"/>
                <a:gd name="T4" fmla="*/ 3 w 21600"/>
                <a:gd name="T5" fmla="*/ 0 h 21600"/>
                <a:gd name="T6" fmla="*/ 3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78 w 21600"/>
                <a:gd name="T13" fmla="*/ 2869 h 21600"/>
                <a:gd name="T14" fmla="*/ 18722 w 21600"/>
                <a:gd name="T15" fmla="*/ 187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" y="21600"/>
                  </a:lnTo>
                  <a:lnTo>
                    <a:pt x="1944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680" cap="sq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rot="10800000" wrap="none" lIns="0" tIns="0" rIns="0" bIns="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pl-PL" altLang="pl-PL" sz="24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Early</a:t>
              </a:r>
              <a:r>
                <a:rPr lang="pl-PL" altLang="pl-PL" sz="2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pl-PL" altLang="pl-PL" sz="24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diagnosis</a:t>
              </a:r>
              <a:r>
                <a:rPr lang="pl-PL" altLang="pl-PL" sz="2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– </a:t>
              </a:r>
              <a:r>
                <a:rPr lang="pl-PL" altLang="pl-PL" sz="24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newborn</a:t>
              </a:r>
              <a:r>
                <a:rPr lang="pl-PL" altLang="pl-PL" sz="2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screening</a:t>
              </a:r>
              <a:endParaRPr lang="pl-PL" altLang="pl-P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 flipV="1">
              <a:off x="1125" y="2272"/>
              <a:ext cx="2987" cy="5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02 w 21600"/>
                <a:gd name="T13" fmla="*/ 3587 h 21600"/>
                <a:gd name="T14" fmla="*/ 17998 w 21600"/>
                <a:gd name="T15" fmla="*/ 180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00" y="21600"/>
                  </a:lnTo>
                  <a:lnTo>
                    <a:pt x="180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46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633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3" name="Prostokąt 1"/>
          <p:cNvSpPr>
            <a:spLocks noChangeArrowheads="1"/>
          </p:cNvSpPr>
          <p:nvPr/>
        </p:nvSpPr>
        <p:spPr bwMode="auto">
          <a:xfrm>
            <a:off x="1990725" y="2312988"/>
            <a:ext cx="50752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600" b="1" dirty="0" err="1" smtClean="0">
                <a:solidFill>
                  <a:schemeClr val="tx1"/>
                </a:solidFill>
              </a:rPr>
              <a:t>State</a:t>
            </a:r>
            <a:r>
              <a:rPr lang="pl-PL" altLang="pl-PL" sz="1600" b="1" dirty="0" smtClean="0">
                <a:solidFill>
                  <a:schemeClr val="tx1"/>
                </a:solidFill>
              </a:rPr>
              <a:t>-of-the-art </a:t>
            </a:r>
            <a:r>
              <a:rPr lang="pl-PL" altLang="pl-PL" sz="1600" b="1" dirty="0" err="1" smtClean="0">
                <a:solidFill>
                  <a:schemeClr val="tx1"/>
                </a:solidFill>
              </a:rPr>
              <a:t>medications</a:t>
            </a:r>
            <a:endParaRPr lang="pl-PL" altLang="pl-PL" sz="1600" b="1" dirty="0">
              <a:solidFill>
                <a:schemeClr val="tx1"/>
              </a:solidFill>
            </a:endParaRPr>
          </a:p>
        </p:txBody>
      </p:sp>
      <p:sp>
        <p:nvSpPr>
          <p:cNvPr id="14" name="Prostokąt 11"/>
          <p:cNvSpPr>
            <a:spLocks noChangeArrowheads="1"/>
          </p:cNvSpPr>
          <p:nvPr/>
        </p:nvSpPr>
        <p:spPr bwMode="auto">
          <a:xfrm>
            <a:off x="2032000" y="3451225"/>
            <a:ext cx="4889500" cy="5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600" b="1" dirty="0" err="1" smtClean="0">
                <a:solidFill>
                  <a:schemeClr val="tx1"/>
                </a:solidFill>
              </a:rPr>
              <a:t>Improvement</a:t>
            </a:r>
            <a:r>
              <a:rPr lang="pl-PL" altLang="pl-PL" sz="1600" b="1" dirty="0" smtClean="0">
                <a:solidFill>
                  <a:schemeClr val="tx1"/>
                </a:solidFill>
              </a:rPr>
              <a:t> of the CF </a:t>
            </a:r>
            <a:r>
              <a:rPr lang="pl-PL" altLang="pl-PL" sz="1600" b="1" dirty="0" err="1" smtClean="0">
                <a:solidFill>
                  <a:schemeClr val="tx1"/>
                </a:solidFill>
              </a:rPr>
              <a:t>centres</a:t>
            </a:r>
            <a:r>
              <a:rPr lang="pl-PL" altLang="pl-PL" sz="1600" b="1" dirty="0" smtClean="0">
                <a:solidFill>
                  <a:schemeClr val="tx1"/>
                </a:solidFill>
              </a:rPr>
              <a:t> </a:t>
            </a:r>
            <a:r>
              <a:rPr lang="pl-PL" altLang="pl-PL" sz="1600" b="1" dirty="0" err="1" smtClean="0">
                <a:solidFill>
                  <a:schemeClr val="tx1"/>
                </a:solidFill>
              </a:rPr>
              <a:t>infrastructure</a:t>
            </a:r>
            <a:r>
              <a:rPr lang="pl-PL" altLang="pl-PL" sz="1600" b="1" dirty="0" smtClean="0">
                <a:solidFill>
                  <a:schemeClr val="tx1"/>
                </a:solidFill>
              </a:rPr>
              <a:t> </a:t>
            </a:r>
            <a:br>
              <a:rPr lang="pl-PL" altLang="pl-PL" sz="1600" b="1" dirty="0" smtClean="0">
                <a:solidFill>
                  <a:schemeClr val="tx1"/>
                </a:solidFill>
              </a:rPr>
            </a:br>
            <a:r>
              <a:rPr lang="pl-PL" altLang="pl-PL" sz="1600" b="1" dirty="0" err="1">
                <a:solidFill>
                  <a:schemeClr val="tx1"/>
                </a:solidFill>
              </a:rPr>
              <a:t>B</a:t>
            </a:r>
            <a:r>
              <a:rPr lang="pl-PL" altLang="pl-PL" sz="1600" b="1" dirty="0" err="1" smtClean="0">
                <a:solidFill>
                  <a:schemeClr val="tx1"/>
                </a:solidFill>
              </a:rPr>
              <a:t>etter</a:t>
            </a:r>
            <a:r>
              <a:rPr lang="pl-PL" altLang="pl-PL" sz="1600" b="1" dirty="0" smtClean="0">
                <a:solidFill>
                  <a:schemeClr val="tx1"/>
                </a:solidFill>
              </a:rPr>
              <a:t> </a:t>
            </a:r>
            <a:r>
              <a:rPr lang="pl-PL" altLang="pl-PL" sz="1600" b="1" dirty="0" err="1" smtClean="0">
                <a:solidFill>
                  <a:schemeClr val="tx1"/>
                </a:solidFill>
              </a:rPr>
              <a:t>patient</a:t>
            </a:r>
            <a:r>
              <a:rPr lang="pl-PL" altLang="pl-PL" sz="1600" b="1" dirty="0" smtClean="0">
                <a:solidFill>
                  <a:schemeClr val="tx1"/>
                </a:solidFill>
              </a:rPr>
              <a:t> </a:t>
            </a:r>
            <a:r>
              <a:rPr lang="pl-PL" altLang="pl-PL" sz="1600" b="1" dirty="0" err="1" smtClean="0">
                <a:solidFill>
                  <a:schemeClr val="tx1"/>
                </a:solidFill>
              </a:rPr>
              <a:t>isolation</a:t>
            </a:r>
            <a:endParaRPr lang="pl-PL" altLang="pl-PL" sz="1600" b="1" dirty="0">
              <a:solidFill>
                <a:schemeClr val="tx1"/>
              </a:solidFill>
            </a:endParaRPr>
          </a:p>
        </p:txBody>
      </p:sp>
      <p:sp>
        <p:nvSpPr>
          <p:cNvPr id="15" name="Prostokąt 12"/>
          <p:cNvSpPr>
            <a:spLocks noChangeArrowheads="1"/>
          </p:cNvSpPr>
          <p:nvPr/>
        </p:nvSpPr>
        <p:spPr bwMode="auto">
          <a:xfrm>
            <a:off x="1619250" y="4418270"/>
            <a:ext cx="5710238" cy="5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633" b="1" dirty="0" err="1" smtClean="0">
                <a:solidFill>
                  <a:schemeClr val="tx1"/>
                </a:solidFill>
              </a:rPr>
              <a:t>Better</a:t>
            </a:r>
            <a:r>
              <a:rPr lang="pl-PL" altLang="pl-PL" sz="1633" b="1" dirty="0" smtClean="0">
                <a:solidFill>
                  <a:schemeClr val="tx1"/>
                </a:solidFill>
              </a:rPr>
              <a:t> </a:t>
            </a:r>
            <a:r>
              <a:rPr lang="pl-PL" altLang="pl-PL" sz="1633" b="1" dirty="0" err="1" smtClean="0">
                <a:solidFill>
                  <a:schemeClr val="tx1"/>
                </a:solidFill>
              </a:rPr>
              <a:t>access</a:t>
            </a:r>
            <a:r>
              <a:rPr lang="pl-PL" altLang="pl-PL" sz="1633" b="1" dirty="0" smtClean="0">
                <a:solidFill>
                  <a:schemeClr val="tx1"/>
                </a:solidFill>
              </a:rPr>
              <a:t> to </a:t>
            </a:r>
            <a:r>
              <a:rPr lang="pl-PL" altLang="pl-PL" sz="1633" b="1" dirty="0" err="1" smtClean="0">
                <a:solidFill>
                  <a:schemeClr val="tx1"/>
                </a:solidFill>
              </a:rPr>
              <a:t>multidisciplinary</a:t>
            </a:r>
            <a:r>
              <a:rPr lang="pl-PL" altLang="pl-PL" sz="1633" b="1" dirty="0" smtClean="0">
                <a:solidFill>
                  <a:schemeClr val="tx1"/>
                </a:solidFill>
              </a:rPr>
              <a:t> CF </a:t>
            </a:r>
            <a:r>
              <a:rPr lang="pl-PL" altLang="pl-PL" sz="1633" b="1" dirty="0" err="1" smtClean="0">
                <a:solidFill>
                  <a:schemeClr val="tx1"/>
                </a:solidFill>
              </a:rPr>
              <a:t>care</a:t>
            </a:r>
            <a:r>
              <a:rPr lang="pl-PL" altLang="pl-PL" sz="1633" b="1" dirty="0" smtClean="0">
                <a:solidFill>
                  <a:schemeClr val="tx1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633" b="1" dirty="0" smtClean="0">
                <a:solidFill>
                  <a:schemeClr val="tx1"/>
                </a:solidFill>
              </a:rPr>
              <a:t>in </a:t>
            </a:r>
            <a:r>
              <a:rPr lang="pl-PL" altLang="pl-PL" sz="1633" b="1" dirty="0" err="1" smtClean="0">
                <a:solidFill>
                  <a:schemeClr val="tx1"/>
                </a:solidFill>
              </a:rPr>
              <a:t>specialised</a:t>
            </a:r>
            <a:r>
              <a:rPr lang="pl-PL" altLang="pl-PL" sz="1633" b="1" dirty="0" smtClean="0">
                <a:solidFill>
                  <a:schemeClr val="tx1"/>
                </a:solidFill>
              </a:rPr>
              <a:t> CF </a:t>
            </a:r>
            <a:r>
              <a:rPr lang="pl-PL" altLang="pl-PL" sz="1633" b="1" dirty="0" err="1" smtClean="0">
                <a:solidFill>
                  <a:schemeClr val="tx1"/>
                </a:solidFill>
              </a:rPr>
              <a:t>centres</a:t>
            </a:r>
            <a:r>
              <a:rPr lang="pl-PL" altLang="pl-PL" sz="1633" b="1" dirty="0" smtClean="0">
                <a:solidFill>
                  <a:schemeClr val="tx1"/>
                </a:solidFill>
              </a:rPr>
              <a:t> </a:t>
            </a:r>
            <a:endParaRPr lang="pl-PL" altLang="pl-PL" sz="1633" b="1" dirty="0">
              <a:solidFill>
                <a:schemeClr val="tx1"/>
              </a:solidFill>
            </a:endParaRPr>
          </a:p>
        </p:txBody>
      </p:sp>
      <p:sp>
        <p:nvSpPr>
          <p:cNvPr id="16" name="Elipsa 3"/>
          <p:cNvSpPr/>
          <p:nvPr/>
        </p:nvSpPr>
        <p:spPr>
          <a:xfrm>
            <a:off x="228600" y="1969420"/>
            <a:ext cx="8482013" cy="33280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pic>
        <p:nvPicPr>
          <p:cNvPr id="17" name="Obraz 8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7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2267742" y="188641"/>
            <a:ext cx="6660231" cy="792087"/>
          </a:xfrm>
          <a:prstGeom prst="rect">
            <a:avLst/>
          </a:prstGeom>
          <a:solidFill>
            <a:srgbClr val="FFFFFF">
              <a:alpha val="28627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pl-PL"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39" y="1"/>
            <a:ext cx="9399839" cy="6885384"/>
          </a:xfrm>
          <a:prstGeom prst="rect">
            <a:avLst/>
          </a:prstGeom>
        </p:spPr>
      </p:pic>
      <p:sp>
        <p:nvSpPr>
          <p:cNvPr id="156" name="Shape 156"/>
          <p:cNvSpPr txBox="1"/>
          <p:nvPr/>
        </p:nvSpPr>
        <p:spPr>
          <a:xfrm>
            <a:off x="971600" y="46752"/>
            <a:ext cx="6660231" cy="1232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l-PL" sz="3400" dirty="0" err="1" smtClean="0">
                <a:solidFill>
                  <a:srgbClr val="C00000"/>
                </a:solidFill>
              </a:rPr>
              <a:t>Thank</a:t>
            </a:r>
            <a:r>
              <a:rPr lang="pl-PL" sz="3400" dirty="0" smtClean="0">
                <a:solidFill>
                  <a:srgbClr val="C00000"/>
                </a:solidFill>
              </a:rPr>
              <a:t> </a:t>
            </a:r>
            <a:r>
              <a:rPr lang="pl-PL" sz="3400" dirty="0" err="1" smtClean="0">
                <a:solidFill>
                  <a:srgbClr val="C00000"/>
                </a:solidFill>
              </a:rPr>
              <a:t>you</a:t>
            </a:r>
            <a:r>
              <a:rPr lang="pl-PL" sz="3400" dirty="0" smtClean="0">
                <a:solidFill>
                  <a:srgbClr val="C00000"/>
                </a:solidFill>
              </a:rPr>
              <a:t> for </a:t>
            </a:r>
            <a:r>
              <a:rPr lang="pl-PL" sz="3400" dirty="0" err="1" smtClean="0">
                <a:solidFill>
                  <a:srgbClr val="C00000"/>
                </a:solidFill>
              </a:rPr>
              <a:t>your</a:t>
            </a:r>
            <a:r>
              <a:rPr lang="pl-PL" sz="3400" dirty="0" smtClean="0">
                <a:solidFill>
                  <a:srgbClr val="C00000"/>
                </a:solidFill>
              </a:rPr>
              <a:t> </a:t>
            </a:r>
            <a:r>
              <a:rPr lang="pl-PL" sz="3400" dirty="0" err="1" smtClean="0">
                <a:solidFill>
                  <a:srgbClr val="C00000"/>
                </a:solidFill>
              </a:rPr>
              <a:t>attention</a:t>
            </a:r>
            <a:r>
              <a:rPr lang="pl-PL" sz="3400" dirty="0" smtClean="0">
                <a:solidFill>
                  <a:srgbClr val="C00000"/>
                </a:solidFill>
              </a:rPr>
              <a:t> </a:t>
            </a:r>
            <a:r>
              <a:rPr lang="pl-PL" sz="3600" dirty="0" smtClean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pl-PL" sz="3600" dirty="0" smtClean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pl-PL"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8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35696" y="0"/>
            <a:ext cx="730830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6786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25560">
                <a:solidFill>
                  <a:srgbClr val="385D8A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buClr>
                <a:srgbClr val="888888"/>
              </a:buClr>
              <a:buSzPct val="25000"/>
              <a:buFont typeface="Calibri" charset="0"/>
              <a:buNone/>
            </a:pPr>
            <a:fld id="{FA43500D-DE78-4090-BDB5-E20708428293}" type="slidenum">
              <a:rPr lang="pl-PL">
                <a:solidFill>
                  <a:srgbClr val="888888"/>
                </a:solidFill>
                <a:latin typeface="Calibri" charset="0"/>
                <a:sym typeface="Calibri" charset="0"/>
              </a:rPr>
              <a:pPr eaLnBrk="1">
                <a:buClr>
                  <a:srgbClr val="888888"/>
                </a:buClr>
                <a:buSzPct val="25000"/>
                <a:buFont typeface="Calibri" charset="0"/>
                <a:buNone/>
              </a:pPr>
              <a:t>2</a:t>
            </a:fld>
            <a:endParaRPr lang="pl-PL">
              <a:solidFill>
                <a:srgbClr val="888888"/>
              </a:solidFill>
              <a:latin typeface="Calibri" charset="0"/>
              <a:sym typeface="Calibri" charset="0"/>
            </a:endParaRPr>
          </a:p>
        </p:txBody>
      </p:sp>
      <p:sp>
        <p:nvSpPr>
          <p:cNvPr id="7172" name="Shape 188"/>
          <p:cNvSpPr txBox="1">
            <a:spLocks/>
          </p:cNvSpPr>
          <p:nvPr/>
        </p:nvSpPr>
        <p:spPr bwMode="auto">
          <a:xfrm>
            <a:off x="662880" y="62981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>
              <a:lnSpc>
                <a:spcPct val="85000"/>
              </a:lnSpc>
              <a:buSzPct val="25000"/>
              <a:buFont typeface="Calibri" charset="0"/>
              <a:buNone/>
            </a:pPr>
            <a:r>
              <a:rPr lang="pl-PL" sz="4400" b="1" dirty="0" smtClean="0">
                <a:latin typeface="Calibri" charset="0"/>
                <a:sym typeface="Calibri" charset="0"/>
              </a:rPr>
              <a:t>CF </a:t>
            </a:r>
            <a:r>
              <a:rPr lang="pl-PL" sz="4400" b="1" dirty="0" err="1" smtClean="0">
                <a:latin typeface="Calibri" charset="0"/>
                <a:sym typeface="Calibri" charset="0"/>
              </a:rPr>
              <a:t>population</a:t>
            </a:r>
            <a:r>
              <a:rPr lang="pl-PL" sz="4400" b="1" dirty="0" smtClean="0">
                <a:latin typeface="Calibri" charset="0"/>
                <a:sym typeface="Calibri" charset="0"/>
              </a:rPr>
              <a:t> </a:t>
            </a:r>
          </a:p>
          <a:p>
            <a:pPr algn="r">
              <a:lnSpc>
                <a:spcPct val="85000"/>
              </a:lnSpc>
              <a:buSzPct val="25000"/>
              <a:buFont typeface="Calibri" charset="0"/>
              <a:buNone/>
            </a:pPr>
            <a:r>
              <a:rPr lang="pl-PL" sz="4400" b="1" dirty="0" smtClean="0">
                <a:latin typeface="Calibri" charset="0"/>
                <a:sym typeface="Calibri" charset="0"/>
              </a:rPr>
              <a:t>in Poland </a:t>
            </a:r>
            <a:endParaRPr lang="pl-PL" sz="4400" b="1" dirty="0">
              <a:latin typeface="Calibri" charset="0"/>
              <a:sym typeface="Calibri" charset="0"/>
            </a:endParaRPr>
          </a:p>
        </p:txBody>
      </p:sp>
      <p:sp>
        <p:nvSpPr>
          <p:cNvPr id="6" name="Shape 189"/>
          <p:cNvSpPr txBox="1">
            <a:spLocks/>
          </p:cNvSpPr>
          <p:nvPr/>
        </p:nvSpPr>
        <p:spPr>
          <a:xfrm>
            <a:off x="755576" y="3208734"/>
            <a:ext cx="8229600" cy="36766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algn="r">
              <a:lnSpc>
                <a:spcPct val="80000"/>
              </a:lnSpc>
              <a:buSzPct val="25000"/>
              <a:buFont typeface="Arial" charset="0"/>
              <a:buNone/>
            </a:pPr>
            <a:r>
              <a:rPr lang="pl-PL" sz="3300" b="1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ca</a:t>
            </a:r>
            <a:r>
              <a:rPr lang="pl-PL" sz="3300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 </a:t>
            </a:r>
            <a:r>
              <a:rPr lang="pl-PL" sz="3300" b="1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2000 </a:t>
            </a:r>
            <a:r>
              <a:rPr lang="pl-PL" sz="3300" b="1" dirty="0" err="1" smtClean="0">
                <a:solidFill>
                  <a:srgbClr val="000000"/>
                </a:solidFill>
                <a:latin typeface="Calibri" charset="0"/>
                <a:sym typeface="Calibri" charset="0"/>
              </a:rPr>
              <a:t>patients</a:t>
            </a:r>
            <a:r>
              <a:rPr lang="pl-PL" sz="3300" b="1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 </a:t>
            </a:r>
            <a:endParaRPr lang="pl-PL" sz="3300" b="1" dirty="0">
              <a:solidFill>
                <a:srgbClr val="000000"/>
              </a:solidFill>
              <a:latin typeface="Calibri" charset="0"/>
              <a:sym typeface="Calibri" charset="0"/>
            </a:endParaRPr>
          </a:p>
          <a:p>
            <a:pPr algn="r">
              <a:lnSpc>
                <a:spcPct val="80000"/>
              </a:lnSpc>
              <a:buSzPct val="25000"/>
              <a:buFont typeface="Arial" charset="0"/>
              <a:buNone/>
            </a:pPr>
            <a:endParaRPr lang="pl-PL" sz="3300" b="1" dirty="0">
              <a:solidFill>
                <a:srgbClr val="000000"/>
              </a:solidFill>
              <a:latin typeface="Calibri" charset="0"/>
              <a:sym typeface="Calibri" charset="0"/>
            </a:endParaRPr>
          </a:p>
          <a:p>
            <a:pPr algn="r">
              <a:lnSpc>
                <a:spcPct val="80000"/>
              </a:lnSpc>
              <a:buSzPct val="25000"/>
              <a:buFont typeface="Arial" charset="0"/>
              <a:buNone/>
            </a:pPr>
            <a:r>
              <a:rPr lang="pl-PL" sz="2900" b="1" dirty="0" err="1" smtClean="0">
                <a:latin typeface="Calibri" charset="0"/>
                <a:sym typeface="Calibri" charset="0"/>
              </a:rPr>
              <a:t>children</a:t>
            </a:r>
            <a:r>
              <a:rPr lang="pl-PL" sz="2900" b="1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 </a:t>
            </a:r>
            <a:r>
              <a:rPr lang="pl-PL" sz="2900" b="1" dirty="0">
                <a:solidFill>
                  <a:srgbClr val="000000"/>
                </a:solidFill>
                <a:latin typeface="Calibri" charset="0"/>
                <a:sym typeface="Calibri" charset="0"/>
              </a:rPr>
              <a:t>(0-18 </a:t>
            </a:r>
            <a:r>
              <a:rPr lang="pl-PL" sz="2900" b="1" dirty="0" err="1" smtClean="0">
                <a:latin typeface="Calibri" charset="0"/>
                <a:sym typeface="Calibri" charset="0"/>
              </a:rPr>
              <a:t>yrs</a:t>
            </a:r>
            <a:r>
              <a:rPr lang="pl-PL" sz="2900" b="1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)     65.5</a:t>
            </a:r>
            <a:r>
              <a:rPr lang="pl-PL" sz="2900" b="1" dirty="0">
                <a:solidFill>
                  <a:srgbClr val="000000"/>
                </a:solidFill>
                <a:latin typeface="Calibri" charset="0"/>
                <a:sym typeface="Calibri" charset="0"/>
              </a:rPr>
              <a:t>%</a:t>
            </a:r>
          </a:p>
          <a:p>
            <a:pPr algn="r">
              <a:lnSpc>
                <a:spcPct val="80000"/>
              </a:lnSpc>
              <a:spcBef>
                <a:spcPts val="588"/>
              </a:spcBef>
              <a:buSzPct val="25000"/>
              <a:buFont typeface="Arial" charset="0"/>
              <a:buNone/>
            </a:pPr>
            <a:r>
              <a:rPr lang="pl-PL" sz="2900" b="1" dirty="0" err="1" smtClean="0">
                <a:latin typeface="Calibri" charset="0"/>
                <a:sym typeface="Calibri" charset="0"/>
              </a:rPr>
              <a:t>adults</a:t>
            </a:r>
            <a:r>
              <a:rPr lang="pl-PL" sz="2900" b="1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 </a:t>
            </a:r>
            <a:r>
              <a:rPr lang="pl-PL" sz="2900" b="1" dirty="0">
                <a:solidFill>
                  <a:srgbClr val="000000"/>
                </a:solidFill>
                <a:latin typeface="Calibri" charset="0"/>
                <a:sym typeface="Calibri" charset="0"/>
              </a:rPr>
              <a:t>(&gt;18 </a:t>
            </a:r>
            <a:r>
              <a:rPr lang="pl-PL" sz="2900" b="1" dirty="0" err="1" smtClean="0">
                <a:latin typeface="Calibri" charset="0"/>
                <a:sym typeface="Calibri" charset="0"/>
              </a:rPr>
              <a:t>yrs</a:t>
            </a:r>
            <a:r>
              <a:rPr lang="pl-PL" sz="2900" b="1" dirty="0" smtClean="0">
                <a:solidFill>
                  <a:srgbClr val="000000"/>
                </a:solidFill>
                <a:latin typeface="Calibri" charset="0"/>
                <a:sym typeface="Calibri" charset="0"/>
              </a:rPr>
              <a:t>)     </a:t>
            </a:r>
            <a:r>
              <a:rPr lang="pl-PL" sz="2900" b="1" dirty="0" smtClean="0">
                <a:latin typeface="Calibri" charset="0"/>
                <a:sym typeface="Calibri" charset="0"/>
              </a:rPr>
              <a:t>34.5</a:t>
            </a:r>
            <a:r>
              <a:rPr lang="pl-PL" sz="2900" b="1" dirty="0">
                <a:latin typeface="Calibri" charset="0"/>
                <a:sym typeface="Calibri" charset="0"/>
              </a:rPr>
              <a:t>%</a:t>
            </a:r>
          </a:p>
          <a:p>
            <a:pPr algn="r">
              <a:lnSpc>
                <a:spcPct val="80000"/>
              </a:lnSpc>
              <a:spcBef>
                <a:spcPts val="588"/>
              </a:spcBef>
              <a:buSzPct val="25000"/>
              <a:buFont typeface="Arial" charset="0"/>
              <a:buNone/>
            </a:pPr>
            <a:endParaRPr lang="pl-PL" sz="2900" b="1" dirty="0">
              <a:solidFill>
                <a:srgbClr val="FF0000"/>
              </a:solidFill>
              <a:latin typeface="Calibri" charset="0"/>
              <a:sym typeface="Calibri" charset="0"/>
            </a:endParaRPr>
          </a:p>
          <a:p>
            <a:pPr algn="r">
              <a:lnSpc>
                <a:spcPct val="80000"/>
              </a:lnSpc>
              <a:spcBef>
                <a:spcPts val="588"/>
              </a:spcBef>
              <a:buSzPct val="25000"/>
              <a:buFont typeface="Arial" charset="0"/>
              <a:buNone/>
            </a:pPr>
            <a:endParaRPr lang="pl-PL" sz="2900" b="1" dirty="0">
              <a:solidFill>
                <a:srgbClr val="FF0000"/>
              </a:solidFill>
              <a:latin typeface="Calibri" charset="0"/>
              <a:sym typeface="Calibri" charset="0"/>
            </a:endParaRPr>
          </a:p>
          <a:p>
            <a:pPr algn="r">
              <a:lnSpc>
                <a:spcPct val="100000"/>
              </a:lnSpc>
              <a:buSzPct val="25000"/>
              <a:buFont typeface="Calibri" charset="0"/>
              <a:buNone/>
            </a:pPr>
            <a:endParaRPr lang="pl-PL" sz="1000" i="1" dirty="0">
              <a:solidFill>
                <a:srgbClr val="000000"/>
              </a:solidFill>
              <a:latin typeface="Calibri" charset="0"/>
              <a:sym typeface="Calibri" charset="0"/>
            </a:endParaRPr>
          </a:p>
        </p:txBody>
      </p:sp>
      <p:pic>
        <p:nvPicPr>
          <p:cNvPr id="8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8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18256"/>
            <a:ext cx="9144000" cy="6876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l-PL" sz="11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pl-PL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2536" y="-18256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l-PL" sz="2100" b="1" dirty="0" smtClean="0"/>
              <a:t>		</a:t>
            </a:r>
            <a:r>
              <a:rPr lang="pl-PL" sz="1800" b="1" dirty="0" smtClean="0"/>
              <a:t>How </a:t>
            </a:r>
            <a:r>
              <a:rPr lang="pl-PL" sz="1800" b="1" dirty="0" err="1" smtClean="0"/>
              <a:t>has</a:t>
            </a:r>
            <a:r>
              <a:rPr lang="pl-PL" sz="1800" b="1" dirty="0" smtClean="0"/>
              <a:t> CF </a:t>
            </a:r>
            <a:r>
              <a:rPr lang="pl-PL" sz="1800" b="1" dirty="0" err="1" smtClean="0"/>
              <a:t>patient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reality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changed</a:t>
            </a:r>
            <a:r>
              <a:rPr lang="pl-PL" sz="1800" b="1" dirty="0" smtClean="0"/>
              <a:t> in Poland?</a:t>
            </a:r>
            <a:br>
              <a:rPr lang="pl-PL" sz="1800" b="1" dirty="0" smtClean="0"/>
            </a:br>
            <a:r>
              <a:rPr lang="pl-PL" sz="1800" b="1" dirty="0" smtClean="0"/>
              <a:t>		The </a:t>
            </a:r>
            <a:r>
              <a:rPr lang="pl-PL" sz="1800" b="1" dirty="0" smtClean="0"/>
              <a:t>median </a:t>
            </a:r>
            <a:r>
              <a:rPr lang="pl-PL" sz="1800" b="1" dirty="0" err="1" smtClean="0"/>
              <a:t>age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at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death</a:t>
            </a:r>
            <a:r>
              <a:rPr lang="pl-PL" sz="1800" b="1" dirty="0" smtClean="0"/>
              <a:t> of </a:t>
            </a:r>
            <a:r>
              <a:rPr lang="pl-PL" sz="1800" b="1" dirty="0" err="1" smtClean="0"/>
              <a:t>Polish</a:t>
            </a:r>
            <a:r>
              <a:rPr lang="pl-PL" sz="1800" b="1" dirty="0" smtClean="0"/>
              <a:t> CF </a:t>
            </a:r>
            <a:r>
              <a:rPr lang="pl-PL" sz="1800" b="1" dirty="0" err="1" smtClean="0"/>
              <a:t>patients</a:t>
            </a:r>
            <a:endParaRPr lang="pl-PL" sz="1800" b="1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457200" y="1447473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own Arrow 4"/>
          <p:cNvSpPr/>
          <p:nvPr/>
        </p:nvSpPr>
        <p:spPr>
          <a:xfrm>
            <a:off x="2915816" y="3708320"/>
            <a:ext cx="601325" cy="15121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588934" y="4344564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1987  PTWM</a:t>
            </a:r>
            <a:endParaRPr lang="pl-PL" b="1" dirty="0"/>
          </a:p>
        </p:txBody>
      </p:sp>
      <p:sp>
        <p:nvSpPr>
          <p:cNvPr id="7" name="Down Arrow 6"/>
          <p:cNvSpPr/>
          <p:nvPr/>
        </p:nvSpPr>
        <p:spPr>
          <a:xfrm>
            <a:off x="4114691" y="2700209"/>
            <a:ext cx="601325" cy="15121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588237" y="3294216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1994 Pulmozyme</a:t>
            </a:r>
            <a:endParaRPr lang="pl-PL" b="1" dirty="0"/>
          </a:p>
        </p:txBody>
      </p:sp>
      <p:sp>
        <p:nvSpPr>
          <p:cNvPr id="9" name="Down Arrow 8"/>
          <p:cNvSpPr/>
          <p:nvPr/>
        </p:nvSpPr>
        <p:spPr>
          <a:xfrm>
            <a:off x="5580112" y="1230443"/>
            <a:ext cx="457309" cy="13977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192860" y="1733031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2006 colistin</a:t>
            </a:r>
            <a:endParaRPr lang="pl-PL" b="1" dirty="0"/>
          </a:p>
        </p:txBody>
      </p:sp>
      <p:sp>
        <p:nvSpPr>
          <p:cNvPr id="11" name="Down Arrow 10"/>
          <p:cNvSpPr/>
          <p:nvPr/>
        </p:nvSpPr>
        <p:spPr>
          <a:xfrm>
            <a:off x="5940152" y="562909"/>
            <a:ext cx="457309" cy="1838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120063" y="1424894"/>
            <a:ext cx="20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2006 </a:t>
            </a:r>
            <a:r>
              <a:rPr lang="pl-PL" b="1" dirty="0" err="1" smtClean="0"/>
              <a:t>lung</a:t>
            </a:r>
            <a:r>
              <a:rPr lang="pl-PL" b="1" dirty="0" smtClean="0"/>
              <a:t> </a:t>
            </a:r>
            <a:r>
              <a:rPr lang="pl-PL" b="1" dirty="0" err="1" smtClean="0"/>
              <a:t>transplants</a:t>
            </a:r>
            <a:endParaRPr lang="pl-PL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40352" y="933108"/>
            <a:ext cx="1228221" cy="738664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 smtClean="0"/>
              <a:t>USA – 27.5</a:t>
            </a:r>
          </a:p>
          <a:p>
            <a:r>
              <a:rPr lang="pl-PL" b="1" dirty="0" smtClean="0"/>
              <a:t>UK – 29</a:t>
            </a:r>
          </a:p>
          <a:p>
            <a:r>
              <a:rPr lang="pl-PL" b="1" dirty="0" smtClean="0"/>
              <a:t>Kanada – 32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220072" y="1042128"/>
            <a:ext cx="457309" cy="1946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443293" y="1867546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2005 ECFS </a:t>
            </a:r>
            <a:r>
              <a:rPr lang="pl-PL" b="1" dirty="0" err="1" smtClean="0"/>
              <a:t>Standards</a:t>
            </a:r>
            <a:endParaRPr lang="pl-PL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5969660"/>
            <a:ext cx="1368152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/>
              <a:t>Deceased</a:t>
            </a:r>
            <a:r>
              <a:rPr lang="pl-PL" b="1" dirty="0" smtClean="0"/>
              <a:t> </a:t>
            </a:r>
            <a:r>
              <a:rPr lang="pl-PL" b="1" dirty="0" err="1" smtClean="0"/>
              <a:t>children</a:t>
            </a:r>
            <a:endParaRPr lang="pl-PL" b="1" dirty="0" smtClean="0"/>
          </a:p>
          <a:p>
            <a:pPr algn="ctr"/>
            <a:r>
              <a:rPr lang="pl-PL" b="1" dirty="0" smtClean="0"/>
              <a:t>97.4% </a:t>
            </a:r>
            <a:endParaRPr lang="pl-PL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5777" y="5960368"/>
            <a:ext cx="1368152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/>
              <a:t>Deceased</a:t>
            </a:r>
            <a:r>
              <a:rPr lang="pl-PL" b="1" dirty="0"/>
              <a:t> </a:t>
            </a:r>
            <a:r>
              <a:rPr lang="pl-PL" b="1" dirty="0" err="1"/>
              <a:t>children</a:t>
            </a:r>
            <a:endParaRPr lang="pl-PL" b="1" dirty="0"/>
          </a:p>
          <a:p>
            <a:pPr algn="ctr"/>
            <a:r>
              <a:rPr lang="pl-PL" b="1" dirty="0" smtClean="0"/>
              <a:t>96.7% </a:t>
            </a:r>
            <a:endParaRPr lang="pl-PL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39952" y="5969660"/>
            <a:ext cx="1368154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/>
              <a:t>Deceased</a:t>
            </a:r>
            <a:r>
              <a:rPr lang="pl-PL" b="1" dirty="0"/>
              <a:t> </a:t>
            </a:r>
            <a:r>
              <a:rPr lang="pl-PL" b="1" dirty="0" err="1"/>
              <a:t>children</a:t>
            </a:r>
            <a:endParaRPr lang="pl-PL" b="1" dirty="0"/>
          </a:p>
          <a:p>
            <a:pPr algn="ctr"/>
            <a:r>
              <a:rPr lang="pl-PL" b="1" dirty="0" smtClean="0"/>
              <a:t>89.7% </a:t>
            </a:r>
            <a:endParaRPr lang="pl-PL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84518" y="5949280"/>
            <a:ext cx="151216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/>
              <a:t>Deceased</a:t>
            </a:r>
            <a:r>
              <a:rPr lang="pl-PL" b="1" dirty="0"/>
              <a:t> </a:t>
            </a:r>
            <a:r>
              <a:rPr lang="pl-PL" b="1" dirty="0" err="1"/>
              <a:t>children</a:t>
            </a:r>
            <a:endParaRPr lang="pl-PL" b="1" dirty="0"/>
          </a:p>
          <a:p>
            <a:pPr algn="ctr"/>
            <a:r>
              <a:rPr lang="pl-PL" b="1" dirty="0" smtClean="0"/>
              <a:t>38.6% </a:t>
            </a:r>
            <a:endParaRPr lang="pl-PL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308304" y="5969660"/>
            <a:ext cx="1440160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/>
              <a:t>Deceased</a:t>
            </a:r>
            <a:r>
              <a:rPr lang="pl-PL" b="1" dirty="0"/>
              <a:t> </a:t>
            </a:r>
            <a:r>
              <a:rPr lang="pl-PL" b="1" dirty="0" err="1"/>
              <a:t>children</a:t>
            </a:r>
            <a:endParaRPr lang="pl-PL" b="1" dirty="0"/>
          </a:p>
          <a:p>
            <a:pPr algn="ctr"/>
            <a:r>
              <a:rPr lang="pl-PL" b="1" dirty="0" smtClean="0"/>
              <a:t>25.6% </a:t>
            </a:r>
            <a:endParaRPr lang="pl-PL" b="1" dirty="0"/>
          </a:p>
        </p:txBody>
      </p:sp>
      <p:sp>
        <p:nvSpPr>
          <p:cNvPr id="21" name="Rectangle 20"/>
          <p:cNvSpPr/>
          <p:nvPr/>
        </p:nvSpPr>
        <p:spPr>
          <a:xfrm>
            <a:off x="954585" y="6642347"/>
            <a:ext cx="7793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i="1" dirty="0" smtClean="0"/>
              <a:t>Source: </a:t>
            </a:r>
            <a:r>
              <a:rPr lang="pl-PL" sz="1200" i="1" dirty="0"/>
              <a:t>OT IGICHP Rabka-Zdrój </a:t>
            </a:r>
            <a:r>
              <a:rPr lang="pl-PL" sz="1200" i="1" dirty="0" smtClean="0"/>
              <a:t>1970-2014 – Dr Andrzej Pogorzelski</a:t>
            </a:r>
            <a:endParaRPr lang="pl-PL" sz="1200" i="1" dirty="0"/>
          </a:p>
        </p:txBody>
      </p:sp>
      <p:pic>
        <p:nvPicPr>
          <p:cNvPr id="23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2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5"/>
          <p:cNvPicPr/>
          <p:nvPr/>
        </p:nvPicPr>
        <p:blipFill>
          <a:blip r:embed="rId2"/>
          <a:srcRect l="10087" r="7258" b="7190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179640" y="4149080"/>
            <a:ext cx="8568720" cy="270856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</p:sp>
      <p:sp>
        <p:nvSpPr>
          <p:cNvPr id="84" name="CustomShape 2"/>
          <p:cNvSpPr/>
          <p:nvPr/>
        </p:nvSpPr>
        <p:spPr>
          <a:xfrm>
            <a:off x="179640" y="4094540"/>
            <a:ext cx="8496720" cy="2069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pl-PL" sz="2400" b="1" dirty="0" smtClean="0">
                <a:solidFill>
                  <a:srgbClr val="000000"/>
                </a:solidFill>
                <a:latin typeface="Calibri"/>
              </a:rPr>
              <a:t>A CF </a:t>
            </a:r>
            <a:r>
              <a:rPr lang="pl-PL" sz="2400" b="1" dirty="0" err="1" smtClean="0">
                <a:solidFill>
                  <a:srgbClr val="000000"/>
                </a:solidFill>
                <a:latin typeface="Calibri"/>
              </a:rPr>
              <a:t>patient</a:t>
            </a:r>
            <a:r>
              <a:rPr lang="pl-PL" sz="2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b="1" dirty="0" err="1" smtClean="0">
                <a:solidFill>
                  <a:srgbClr val="000000"/>
                </a:solidFill>
                <a:latin typeface="Calibri"/>
              </a:rPr>
              <a:t>community</a:t>
            </a:r>
            <a:r>
              <a:rPr lang="pl-PL" sz="2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b="1" dirty="0" err="1" smtClean="0">
                <a:solidFill>
                  <a:srgbClr val="000000"/>
                </a:solidFill>
                <a:latin typeface="Calibri"/>
              </a:rPr>
              <a:t>gathering</a:t>
            </a:r>
            <a:r>
              <a:rPr lang="pl-PL" sz="2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b="1" dirty="0" err="1" smtClean="0">
                <a:solidFill>
                  <a:srgbClr val="000000"/>
                </a:solidFill>
                <a:latin typeface="Calibri"/>
              </a:rPr>
              <a:t>over</a:t>
            </a:r>
            <a:r>
              <a:rPr lang="pl-PL" sz="2400" b="1" dirty="0" smtClean="0">
                <a:solidFill>
                  <a:srgbClr val="000000"/>
                </a:solidFill>
                <a:latin typeface="Calibri"/>
              </a:rPr>
              <a:t> 1700 CF </a:t>
            </a:r>
            <a:r>
              <a:rPr lang="pl-PL" sz="2400" b="1" dirty="0" err="1" smtClean="0">
                <a:solidFill>
                  <a:srgbClr val="000000"/>
                </a:solidFill>
                <a:latin typeface="Calibri"/>
              </a:rPr>
              <a:t>patients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We </a:t>
            </a:r>
            <a:r>
              <a:rPr lang="pl-PL" sz="2400" dirty="0" smtClean="0">
                <a:latin typeface="Calibri"/>
              </a:rPr>
              <a:t>30 </a:t>
            </a:r>
            <a:r>
              <a:rPr lang="pl-PL" sz="2400" dirty="0" err="1" smtClean="0">
                <a:latin typeface="Calibri"/>
              </a:rPr>
              <a:t>years</a:t>
            </a:r>
            <a:r>
              <a:rPr lang="pl-PL" sz="2400" dirty="0" smtClean="0">
                <a:latin typeface="Calibri"/>
              </a:rPr>
              <a:t>’ </a:t>
            </a:r>
            <a:r>
              <a:rPr lang="pl-PL" sz="2400" dirty="0" err="1" smtClean="0">
                <a:latin typeface="Calibri"/>
              </a:rPr>
              <a:t>experience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helping</a:t>
            </a:r>
            <a:r>
              <a:rPr lang="pl-PL" sz="2400" dirty="0" smtClean="0">
                <a:latin typeface="Calibri"/>
              </a:rPr>
              <a:t> CF </a:t>
            </a:r>
            <a:r>
              <a:rPr lang="pl-PL" sz="2400" dirty="0" err="1" smtClean="0">
                <a:latin typeface="Calibri"/>
              </a:rPr>
              <a:t>patients</a:t>
            </a:r>
            <a:r>
              <a:rPr lang="pl-PL" sz="2400" dirty="0" smtClean="0">
                <a:latin typeface="Calibri"/>
              </a:rPr>
              <a:t> in Poland. We </a:t>
            </a:r>
            <a:r>
              <a:rPr lang="pl-PL" sz="2400" dirty="0" err="1" smtClean="0">
                <a:latin typeface="Calibri"/>
              </a:rPr>
              <a:t>c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urrently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operate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three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locations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: CF Centre in Rabka-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Zdroj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, CF Centre in Dziekanów Leśny (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near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Warsaw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), a PTWM 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branch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office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 in Gdańsk. 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pl-PL" sz="2400" dirty="0" err="1" smtClean="0">
                <a:latin typeface="Calibri"/>
              </a:rPr>
              <a:t>Our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mission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is</a:t>
            </a:r>
            <a:r>
              <a:rPr lang="pl-PL" sz="2400" dirty="0" smtClean="0">
                <a:latin typeface="Calibri"/>
              </a:rPr>
              <a:t> to </a:t>
            </a:r>
            <a:r>
              <a:rPr lang="pl-PL" sz="2400" dirty="0" err="1" smtClean="0">
                <a:latin typeface="Calibri"/>
              </a:rPr>
              <a:t>support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all</a:t>
            </a:r>
            <a:r>
              <a:rPr lang="pl-PL" sz="2400" dirty="0" smtClean="0">
                <a:latin typeface="Calibri"/>
              </a:rPr>
              <a:t> the </a:t>
            </a:r>
            <a:r>
              <a:rPr lang="pl-PL" sz="2400" dirty="0" err="1" smtClean="0">
                <a:latin typeface="Calibri"/>
              </a:rPr>
              <a:t>patients</a:t>
            </a:r>
            <a:r>
              <a:rPr lang="pl-PL" sz="2400" dirty="0" smtClean="0">
                <a:latin typeface="Calibri"/>
              </a:rPr>
              <a:t>, </a:t>
            </a:r>
            <a:r>
              <a:rPr lang="pl-PL" sz="2400" dirty="0" err="1" smtClean="0">
                <a:latin typeface="Calibri"/>
              </a:rPr>
              <a:t>both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children</a:t>
            </a:r>
            <a:r>
              <a:rPr lang="pl-PL" sz="2400" dirty="0" smtClean="0">
                <a:latin typeface="Calibri"/>
              </a:rPr>
              <a:t> and </a:t>
            </a:r>
            <a:r>
              <a:rPr lang="pl-PL" sz="2400" dirty="0" err="1" smtClean="0">
                <a:latin typeface="Calibri"/>
              </a:rPr>
              <a:t>adults</a:t>
            </a:r>
            <a:r>
              <a:rPr lang="pl-PL" sz="2400" dirty="0" smtClean="0">
                <a:latin typeface="Calibri"/>
              </a:rPr>
              <a:t>, in the </a:t>
            </a:r>
            <a:r>
              <a:rPr lang="pl-PL" sz="2400" dirty="0" err="1" smtClean="0">
                <a:latin typeface="Calibri"/>
              </a:rPr>
              <a:t>whole</a:t>
            </a:r>
            <a:r>
              <a:rPr lang="pl-PL" sz="2400" dirty="0" smtClean="0">
                <a:latin typeface="Calibri"/>
              </a:rPr>
              <a:t> country in </a:t>
            </a:r>
            <a:r>
              <a:rPr lang="pl-PL" sz="2400" dirty="0" err="1" smtClean="0">
                <a:latin typeface="Calibri"/>
              </a:rPr>
              <a:t>their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fight</a:t>
            </a:r>
            <a:r>
              <a:rPr lang="pl-PL" sz="2400" dirty="0" smtClean="0">
                <a:latin typeface="Calibri"/>
              </a:rPr>
              <a:t> with the </a:t>
            </a:r>
            <a:r>
              <a:rPr lang="pl-PL" sz="2400" dirty="0" err="1" smtClean="0">
                <a:latin typeface="Calibri"/>
              </a:rPr>
              <a:t>disease</a:t>
            </a:r>
            <a:r>
              <a:rPr lang="pl-PL" sz="2000" dirty="0" smtClean="0">
                <a:solidFill>
                  <a:srgbClr val="000000"/>
                </a:solidFill>
                <a:latin typeface="Calibri"/>
              </a:rPr>
              <a:t>.</a:t>
            </a:r>
            <a:endParaRPr sz="1100" dirty="0"/>
          </a:p>
        </p:txBody>
      </p:sp>
      <p:pic>
        <p:nvPicPr>
          <p:cNvPr id="86" name="Obraz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r="20000"/>
          <a:stretch/>
        </p:blipFill>
        <p:spPr bwMode="auto">
          <a:xfrm>
            <a:off x="4763189" y="332656"/>
            <a:ext cx="420129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00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291" y="1395011"/>
            <a:ext cx="456086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 err="1" smtClean="0">
                <a:latin typeface="Calibri"/>
              </a:rPr>
              <a:t>Polish</a:t>
            </a:r>
            <a:r>
              <a:rPr lang="pl-PL" sz="3600" b="1" dirty="0" smtClean="0">
                <a:latin typeface="Calibri"/>
              </a:rPr>
              <a:t> </a:t>
            </a:r>
            <a:r>
              <a:rPr lang="pl-PL" sz="3600" b="1" dirty="0" err="1" smtClean="0">
                <a:latin typeface="Calibri"/>
              </a:rPr>
              <a:t>Society</a:t>
            </a:r>
            <a:r>
              <a:rPr lang="pl-PL" sz="3600" b="1" dirty="0" smtClean="0">
                <a:latin typeface="Calibri"/>
              </a:rPr>
              <a:t> </a:t>
            </a:r>
          </a:p>
          <a:p>
            <a:pPr algn="ctr"/>
            <a:r>
              <a:rPr lang="pl-PL" sz="3600" b="1" dirty="0" smtClean="0">
                <a:latin typeface="Calibri"/>
              </a:rPr>
              <a:t>For the </a:t>
            </a:r>
            <a:r>
              <a:rPr lang="pl-PL" sz="3600" b="1" dirty="0" err="1" smtClean="0">
                <a:latin typeface="Calibri"/>
              </a:rPr>
              <a:t>Fight</a:t>
            </a:r>
            <a:r>
              <a:rPr lang="pl-PL" sz="3600" b="1" dirty="0" smtClean="0">
                <a:latin typeface="Calibri"/>
              </a:rPr>
              <a:t> </a:t>
            </a:r>
            <a:r>
              <a:rPr lang="pl-PL" sz="3600" b="1" dirty="0" err="1" smtClean="0">
                <a:latin typeface="Calibri"/>
              </a:rPr>
              <a:t>Against</a:t>
            </a:r>
            <a:r>
              <a:rPr lang="pl-PL" sz="3600" b="1" dirty="0" smtClean="0">
                <a:latin typeface="Calibri"/>
              </a:rPr>
              <a:t> </a:t>
            </a:r>
          </a:p>
          <a:p>
            <a:pPr algn="ctr"/>
            <a:r>
              <a:rPr lang="pl-PL" sz="3600" b="1" dirty="0" err="1" smtClean="0">
                <a:latin typeface="Calibri"/>
              </a:rPr>
              <a:t>Cystic</a:t>
            </a:r>
            <a:r>
              <a:rPr lang="pl-PL" sz="3600" b="1" dirty="0" smtClean="0">
                <a:latin typeface="Calibri"/>
              </a:rPr>
              <a:t> </a:t>
            </a:r>
            <a:r>
              <a:rPr lang="pl-PL" sz="3600" b="1" dirty="0" err="1" smtClean="0">
                <a:latin typeface="Calibri"/>
              </a:rPr>
              <a:t>Fibrosis</a:t>
            </a:r>
            <a:r>
              <a:rPr lang="pl-PL" sz="3600" b="1" dirty="0" smtClean="0">
                <a:latin typeface="Calibri"/>
              </a:rPr>
              <a:t> (PTWM)</a:t>
            </a:r>
          </a:p>
          <a:p>
            <a:pPr algn="ctr"/>
            <a:r>
              <a:rPr lang="pl-PL" sz="3600" b="1" dirty="0" err="1" smtClean="0">
                <a:latin typeface="Calibri"/>
              </a:rPr>
              <a:t>Who</a:t>
            </a:r>
            <a:r>
              <a:rPr lang="pl-PL" sz="3600" b="1" dirty="0">
                <a:latin typeface="Calibri"/>
              </a:rPr>
              <a:t> </a:t>
            </a:r>
            <a:r>
              <a:rPr lang="pl-PL" sz="3600" b="1" dirty="0" err="1" smtClean="0">
                <a:latin typeface="Calibri"/>
              </a:rPr>
              <a:t>are</a:t>
            </a:r>
            <a:r>
              <a:rPr lang="pl-PL" sz="3600" b="1" dirty="0" smtClean="0">
                <a:latin typeface="Calibri"/>
              </a:rPr>
              <a:t> we</a:t>
            </a:r>
            <a:r>
              <a:rPr lang="pl-PL" sz="3600" b="1" dirty="0">
                <a:latin typeface="Calibri"/>
              </a:rPr>
              <a:t>?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4192521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/>
          <p:cNvPicPr/>
          <p:nvPr/>
        </p:nvPicPr>
        <p:blipFill>
          <a:blip r:embed="rId2"/>
          <a:srcRect l="13268"/>
          <a:stretch>
            <a:fillRect/>
          </a:stretch>
        </p:blipFill>
        <p:spPr>
          <a:xfrm>
            <a:off x="-108360" y="0"/>
            <a:ext cx="9252000" cy="7113240"/>
          </a:xfrm>
          <a:prstGeom prst="rect">
            <a:avLst/>
          </a:prstGeom>
          <a:ln w="9360"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395872" y="1052640"/>
            <a:ext cx="3024000" cy="5256680"/>
          </a:xfrm>
          <a:prstGeom prst="rect">
            <a:avLst/>
          </a:prstGeom>
          <a:solidFill>
            <a:srgbClr val="EEF3F8"/>
          </a:solidFill>
          <a:ln w="25560">
            <a:noFill/>
          </a:ln>
        </p:spPr>
      </p:sp>
      <p:sp>
        <p:nvSpPr>
          <p:cNvPr id="89" name="CustomShape 2"/>
          <p:cNvSpPr/>
          <p:nvPr/>
        </p:nvSpPr>
        <p:spPr>
          <a:xfrm>
            <a:off x="305692" y="1052640"/>
            <a:ext cx="3204360" cy="5616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200" b="1" u="sng" dirty="0" smtClean="0">
                <a:solidFill>
                  <a:srgbClr val="000000"/>
                </a:solidFill>
                <a:latin typeface="Calibri"/>
              </a:rPr>
              <a:t>We </a:t>
            </a:r>
            <a:r>
              <a:rPr lang="pl-PL" sz="2200" b="1" u="sng" dirty="0" err="1" smtClean="0">
                <a:solidFill>
                  <a:srgbClr val="000000"/>
                </a:solidFill>
                <a:latin typeface="Calibri"/>
              </a:rPr>
              <a:t>organise</a:t>
            </a:r>
            <a:r>
              <a:rPr lang="pl-PL" sz="2200" b="1" u="sng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200" b="1" u="sng" dirty="0" err="1" smtClean="0">
                <a:solidFill>
                  <a:srgbClr val="000000"/>
                </a:solidFill>
                <a:latin typeface="Calibri"/>
              </a:rPr>
              <a:t>home</a:t>
            </a:r>
            <a:r>
              <a:rPr lang="pl-PL" sz="2200" b="1" u="sng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200" b="1" u="sng" dirty="0" err="1" smtClean="0">
                <a:solidFill>
                  <a:srgbClr val="000000"/>
                </a:solidFill>
                <a:latin typeface="Calibri"/>
              </a:rPr>
              <a:t>rehabilitation</a:t>
            </a:r>
            <a:endParaRPr sz="2200" dirty="0"/>
          </a:p>
          <a:p>
            <a:pPr algn="ctr">
              <a:lnSpc>
                <a:spcPct val="100000"/>
              </a:lnSpc>
            </a:pP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Thanks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to the </a:t>
            </a:r>
            <a:r>
              <a:rPr lang="pl-PL" sz="1800" dirty="0" err="1" smtClean="0">
                <a:latin typeface="Calibri"/>
              </a:rPr>
              <a:t>state-funded</a:t>
            </a:r>
            <a:r>
              <a:rPr lang="pl-PL" sz="1800" dirty="0" smtClean="0">
                <a:latin typeface="Calibri"/>
              </a:rPr>
              <a:t> </a:t>
            </a:r>
            <a:r>
              <a:rPr lang="pl-PL" sz="1800" dirty="0" err="1" smtClean="0">
                <a:latin typeface="Calibri"/>
              </a:rPr>
              <a:t>grants</a:t>
            </a:r>
            <a:r>
              <a:rPr lang="pl-PL" sz="1800" dirty="0" smtClean="0">
                <a:latin typeface="Calibri"/>
              </a:rPr>
              <a:t>, </a:t>
            </a:r>
            <a:r>
              <a:rPr lang="pl-PL" sz="1800" dirty="0">
                <a:latin typeface="Calibri"/>
              </a:rPr>
              <a:t>w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e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arrange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regular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home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visits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smtClean="0">
                <a:latin typeface="Calibri"/>
              </a:rPr>
              <a:t>by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CF-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qualified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physiotherapists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pl-PL" sz="1800" dirty="0" err="1" smtClean="0">
                <a:latin typeface="Calibri"/>
              </a:rPr>
              <a:t>Currently</a:t>
            </a:r>
            <a:r>
              <a:rPr lang="pl-PL" sz="1800" dirty="0" smtClean="0">
                <a:latin typeface="Calibri"/>
              </a:rPr>
              <a:t> we </a:t>
            </a:r>
            <a:r>
              <a:rPr lang="pl-PL" sz="1800" dirty="0" err="1" smtClean="0">
                <a:latin typeface="Calibri"/>
              </a:rPr>
              <a:t>offer</a:t>
            </a:r>
            <a:r>
              <a:rPr lang="pl-PL" sz="1800" dirty="0" smtClean="0">
                <a:latin typeface="Calibri"/>
              </a:rPr>
              <a:t> </a:t>
            </a:r>
            <a:r>
              <a:rPr lang="pl-PL" sz="1800" dirty="0" err="1" smtClean="0">
                <a:latin typeface="Calibri"/>
              </a:rPr>
              <a:t>home</a:t>
            </a:r>
            <a:r>
              <a:rPr lang="pl-PL" sz="1800" dirty="0" smtClean="0">
                <a:latin typeface="Calibri"/>
              </a:rPr>
              <a:t> </a:t>
            </a:r>
            <a:r>
              <a:rPr lang="pl-PL" sz="1800" dirty="0" err="1" smtClean="0">
                <a:latin typeface="Calibri"/>
              </a:rPr>
              <a:t>care</a:t>
            </a:r>
            <a:r>
              <a:rPr lang="pl-PL" sz="1800" dirty="0" smtClean="0">
                <a:latin typeface="Calibri"/>
              </a:rPr>
              <a:t> for 200 </a:t>
            </a:r>
            <a:r>
              <a:rPr lang="pl-PL" sz="1800" dirty="0" err="1" smtClean="0">
                <a:latin typeface="Calibri"/>
              </a:rPr>
              <a:t>patients</a:t>
            </a:r>
            <a:r>
              <a:rPr lang="pl-PL" sz="1800" dirty="0" smtClean="0">
                <a:latin typeface="Calibri"/>
              </a:rPr>
              <a:t> </a:t>
            </a:r>
            <a:endParaRPr sz="1800" dirty="0"/>
          </a:p>
          <a:p>
            <a:pPr algn="ctr">
              <a:lnSpc>
                <a:spcPct val="100000"/>
              </a:lnSpc>
            </a:pPr>
            <a:endParaRPr sz="1200" dirty="0"/>
          </a:p>
          <a:p>
            <a:pPr algn="ctr"/>
            <a:r>
              <a:rPr lang="pl-PL" sz="2100" b="1" u="sng" dirty="0" smtClean="0">
                <a:solidFill>
                  <a:srgbClr val="000000"/>
                </a:solidFill>
                <a:latin typeface="Calibri"/>
              </a:rPr>
              <a:t>We </a:t>
            </a:r>
            <a:r>
              <a:rPr lang="pl-PL" sz="2100" b="1" u="sng" dirty="0" err="1" smtClean="0">
                <a:solidFill>
                  <a:srgbClr val="000000"/>
                </a:solidFill>
                <a:latin typeface="Calibri"/>
              </a:rPr>
              <a:t>operate</a:t>
            </a:r>
            <a:r>
              <a:rPr lang="pl-PL" sz="2100" b="1" u="sng" dirty="0">
                <a:latin typeface="Calibri"/>
              </a:rPr>
              <a:t> </a:t>
            </a:r>
            <a:r>
              <a:rPr lang="pl-PL" sz="2100" b="1" u="sng" dirty="0" smtClean="0">
                <a:latin typeface="Calibri"/>
              </a:rPr>
              <a:t>a </a:t>
            </a:r>
            <a:r>
              <a:rPr lang="pl-PL" sz="2100" b="1" u="sng" dirty="0" err="1" smtClean="0">
                <a:latin typeface="Calibri"/>
              </a:rPr>
              <a:t>charge-free</a:t>
            </a:r>
            <a:r>
              <a:rPr lang="pl-PL" sz="2100" b="1" u="sng" dirty="0" smtClean="0">
                <a:latin typeface="Calibri"/>
              </a:rPr>
              <a:t> </a:t>
            </a:r>
            <a:r>
              <a:rPr lang="pl-PL" sz="2100" b="1" u="sng" dirty="0" err="1" smtClean="0">
                <a:latin typeface="Calibri"/>
              </a:rPr>
              <a:t>rehabilitation</a:t>
            </a:r>
            <a:r>
              <a:rPr lang="pl-PL" sz="2100" b="1" u="sng" dirty="0" smtClean="0">
                <a:latin typeface="Calibri"/>
              </a:rPr>
              <a:t> </a:t>
            </a:r>
            <a:r>
              <a:rPr lang="pl-PL" sz="2100" b="1" u="sng" dirty="0" err="1" smtClean="0">
                <a:latin typeface="Calibri"/>
              </a:rPr>
              <a:t>device</a:t>
            </a:r>
            <a:r>
              <a:rPr lang="pl-PL" sz="2100" b="1" u="sng" dirty="0" smtClean="0">
                <a:latin typeface="Calibri"/>
              </a:rPr>
              <a:t> </a:t>
            </a:r>
            <a:r>
              <a:rPr lang="pl-PL" sz="2100" b="1" u="sng" dirty="0" err="1" smtClean="0">
                <a:solidFill>
                  <a:srgbClr val="000000"/>
                </a:solidFill>
                <a:latin typeface="Calibri"/>
              </a:rPr>
              <a:t>rental</a:t>
            </a:r>
            <a:r>
              <a:rPr lang="pl-PL" sz="2100" b="1" u="sng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100" b="1" u="sng" dirty="0" err="1" smtClean="0">
                <a:solidFill>
                  <a:srgbClr val="000000"/>
                </a:solidFill>
                <a:latin typeface="Calibri"/>
              </a:rPr>
              <a:t>facility</a:t>
            </a:r>
            <a:endParaRPr sz="2100" dirty="0"/>
          </a:p>
          <a:p>
            <a:pPr algn="ctr"/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Since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2006 we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have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been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err="1" smtClean="0">
                <a:latin typeface="Calibri"/>
              </a:rPr>
              <a:t>renting</a:t>
            </a:r>
            <a:r>
              <a:rPr lang="pl-PL" sz="1800" dirty="0">
                <a:latin typeface="Calibri"/>
              </a:rPr>
              <a:t> </a:t>
            </a:r>
            <a:r>
              <a:rPr lang="pl-PL" sz="1800" dirty="0" err="1">
                <a:latin typeface="Calibri"/>
              </a:rPr>
              <a:t>rehabilitation</a:t>
            </a:r>
            <a:r>
              <a:rPr lang="pl-PL" sz="1800" dirty="0">
                <a:latin typeface="Calibri"/>
              </a:rPr>
              <a:t> </a:t>
            </a:r>
            <a:r>
              <a:rPr lang="pl-PL" sz="1800" dirty="0" smtClean="0">
                <a:latin typeface="Calibri"/>
              </a:rPr>
              <a:t>devices </a:t>
            </a:r>
            <a:r>
              <a:rPr lang="pl-PL" sz="1800" dirty="0" err="1" smtClean="0">
                <a:latin typeface="Calibri"/>
              </a:rPr>
              <a:t>free</a:t>
            </a:r>
            <a:r>
              <a:rPr lang="pl-PL" sz="1800" dirty="0" smtClean="0">
                <a:latin typeface="Calibri"/>
              </a:rPr>
              <a:t> of </a:t>
            </a:r>
            <a:r>
              <a:rPr lang="pl-PL" sz="1800" dirty="0" err="1" smtClean="0">
                <a:latin typeface="Calibri"/>
              </a:rPr>
              <a:t>charge</a:t>
            </a:r>
            <a:r>
              <a:rPr lang="pl-PL" sz="1800" dirty="0" smtClean="0">
                <a:latin typeface="Calibri"/>
              </a:rPr>
              <a:t>, </a:t>
            </a:r>
            <a:r>
              <a:rPr lang="pl-PL" sz="1800" dirty="0" err="1" smtClean="0">
                <a:latin typeface="Calibri"/>
              </a:rPr>
              <a:t>including</a:t>
            </a:r>
            <a:r>
              <a:rPr lang="pl-PL" sz="1800" dirty="0" smtClean="0">
                <a:latin typeface="Calibri"/>
              </a:rPr>
              <a:t> respiratory </a:t>
            </a:r>
            <a:r>
              <a:rPr lang="pl-PL" sz="1800" dirty="0" err="1" smtClean="0">
                <a:latin typeface="Calibri"/>
              </a:rPr>
              <a:t>clearance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disinfection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, and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oxygen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 err="1" smtClean="0">
                <a:solidFill>
                  <a:srgbClr val="000000"/>
                </a:solidFill>
                <a:latin typeface="Calibri"/>
              </a:rPr>
              <a:t>therapy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800" dirty="0">
                <a:latin typeface="Calibri"/>
              </a:rPr>
              <a:t>devices</a:t>
            </a:r>
            <a:r>
              <a:rPr lang="pl-PL" sz="1800" dirty="0" smtClean="0">
                <a:solidFill>
                  <a:srgbClr val="000000"/>
                </a:solidFill>
                <a:latin typeface="Calibri"/>
              </a:rPr>
              <a:t>. </a:t>
            </a:r>
            <a:endParaRPr sz="1200" dirty="0"/>
          </a:p>
          <a:p>
            <a:pPr algn="ctr">
              <a:lnSpc>
                <a:spcPct val="100000"/>
              </a:lnSpc>
            </a:pPr>
            <a:endParaRPr sz="12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90" name="Obraz 5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7934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/>
          <p:cNvPicPr/>
          <p:nvPr/>
        </p:nvPicPr>
        <p:blipFill>
          <a:blip r:embed="rId2"/>
          <a:srcRect l="7348" t="20735" r="1480"/>
          <a:stretch>
            <a:fillRect/>
          </a:stretch>
        </p:blipFill>
        <p:spPr>
          <a:xfrm>
            <a:off x="0" y="0"/>
            <a:ext cx="9143640" cy="5057280"/>
          </a:xfrm>
          <a:prstGeom prst="rect">
            <a:avLst/>
          </a:prstGeom>
          <a:ln w="9360"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0" y="3933000"/>
            <a:ext cx="9143640" cy="2925000"/>
          </a:xfrm>
          <a:prstGeom prst="rect">
            <a:avLst/>
          </a:prstGeom>
          <a:solidFill>
            <a:srgbClr val="DDDDDD"/>
          </a:solidFill>
          <a:ln w="25560">
            <a:noFill/>
          </a:ln>
        </p:spPr>
      </p:sp>
      <p:sp>
        <p:nvSpPr>
          <p:cNvPr id="100" name="CustomShape 2"/>
          <p:cNvSpPr/>
          <p:nvPr/>
        </p:nvSpPr>
        <p:spPr>
          <a:xfrm>
            <a:off x="35496" y="3933000"/>
            <a:ext cx="9108504" cy="3836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u="sng" dirty="0" smtClean="0">
                <a:solidFill>
                  <a:srgbClr val="000000"/>
                </a:solidFill>
                <a:latin typeface="Calibri"/>
              </a:rPr>
              <a:t>We help patients to cover costs of treatment</a:t>
            </a:r>
            <a:endParaRPr lang="en-US" dirty="0" smtClean="0"/>
          </a:p>
          <a:p>
            <a:pPr algn="just"/>
            <a:r>
              <a:rPr lang="en-US" sz="2400" dirty="0" smtClean="0">
                <a:latin typeface="Calibri"/>
              </a:rPr>
              <a:t>We educate patients about fundraising and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administrate the </a:t>
            </a:r>
            <a:r>
              <a:rPr lang="en-US" sz="2400" dirty="0" smtClean="0">
                <a:latin typeface="Calibri"/>
              </a:rPr>
              <a:t>funds raised by the patients from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charity and from </a:t>
            </a:r>
            <a:r>
              <a:rPr lang="pl-PL" sz="2400" dirty="0" smtClean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1% </a:t>
            </a:r>
            <a:r>
              <a:rPr lang="pl-PL" sz="2400" dirty="0" err="1" smtClean="0">
                <a:solidFill>
                  <a:srgbClr val="000000"/>
                </a:solidFill>
                <a:latin typeface="Calibri"/>
              </a:rPr>
              <a:t>income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tax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allocation</a:t>
            </a:r>
            <a:r>
              <a:rPr lang="pl-PL" sz="2400" dirty="0" smtClean="0">
                <a:latin typeface="Calibri"/>
              </a:rPr>
              <a:t> </a:t>
            </a:r>
            <a:r>
              <a:rPr lang="pl-PL" sz="2400" dirty="0" err="1" smtClean="0">
                <a:latin typeface="Calibri"/>
              </a:rPr>
              <a:t>scheme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.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US" dirty="0" smtClean="0"/>
          </a:p>
          <a:p>
            <a:pPr algn="just">
              <a:lnSpc>
                <a:spcPct val="100000"/>
              </a:lnSpc>
            </a:pPr>
            <a:endParaRPr lang="en-US" dirty="0" smtClean="0"/>
          </a:p>
          <a:p>
            <a:pPr algn="ctr">
              <a:lnSpc>
                <a:spcPct val="100000"/>
              </a:lnSpc>
            </a:pPr>
            <a:r>
              <a:rPr lang="en-US" sz="2800" b="1" u="sng" dirty="0" smtClean="0">
                <a:solidFill>
                  <a:srgbClr val="000000"/>
                </a:solidFill>
                <a:latin typeface="Calibri"/>
              </a:rPr>
              <a:t>Direct financial help for the patients</a:t>
            </a:r>
            <a:endParaRPr lang="en-US" dirty="0" smtClean="0"/>
          </a:p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The society provides financial grants for the most necessitous patients. </a:t>
            </a:r>
            <a:endParaRPr lang="en-US" sz="1200" dirty="0" smtClean="0"/>
          </a:p>
          <a:p>
            <a:pPr algn="ctr">
              <a:lnSpc>
                <a:spcPct val="100000"/>
              </a:lnSpc>
            </a:pPr>
            <a:endParaRPr lang="en-US" sz="1100" dirty="0" smtClean="0"/>
          </a:p>
          <a:p>
            <a:pPr>
              <a:lnSpc>
                <a:spcPct val="100000"/>
              </a:lnSpc>
            </a:pPr>
            <a:endParaRPr lang="en-US" sz="1100" dirty="0"/>
          </a:p>
        </p:txBody>
      </p:sp>
      <p:pic>
        <p:nvPicPr>
          <p:cNvPr id="101" name="Obraz 5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5132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1"/>
          <p:cNvSpPr>
            <a:spLocks noChangeArrowheads="1"/>
          </p:cNvSpPr>
          <p:nvPr/>
        </p:nvSpPr>
        <p:spPr bwMode="auto">
          <a:xfrm>
            <a:off x="252413" y="1052513"/>
            <a:ext cx="3024187" cy="4537075"/>
          </a:xfrm>
          <a:custGeom>
            <a:avLst/>
            <a:gdLst>
              <a:gd name="T0" fmla="*/ 0 w 21600"/>
              <a:gd name="T1" fmla="*/ 0 h 21600"/>
              <a:gd name="T2" fmla="*/ 3024187 w 21600"/>
              <a:gd name="T3" fmla="*/ 0 h 21600"/>
              <a:gd name="T4" fmla="*/ 3024187 w 21600"/>
              <a:gd name="T5" fmla="*/ 4537075 h 21600"/>
              <a:gd name="T6" fmla="*/ 0 w 21600"/>
              <a:gd name="T7" fmla="*/ 45370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EF3F8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-1123" y="0"/>
            <a:ext cx="9144000" cy="783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Ctr="1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		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Since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2006 we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have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been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arranging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lung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transplantations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in AKH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Vienna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for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Polish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patients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. 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The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transplants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were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financed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by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private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l-PL" sz="1800" b="1" dirty="0" err="1" smtClean="0">
                <a:solidFill>
                  <a:srgbClr val="000000"/>
                </a:solidFill>
                <a:latin typeface="Calibri" charset="0"/>
              </a:rPr>
              <a:t>sponsors</a:t>
            </a:r>
            <a:r>
              <a:rPr lang="pl-PL" sz="1800" b="1" dirty="0" smtClean="0">
                <a:solidFill>
                  <a:srgbClr val="000000"/>
                </a:solidFill>
                <a:latin typeface="Calibri" charset="0"/>
              </a:rPr>
              <a:t>.</a:t>
            </a:r>
            <a:endParaRPr lang="pl-PL" sz="18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936625"/>
            <a:ext cx="12017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971550"/>
            <a:ext cx="11588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5042" r="4938" b="5042"/>
          <a:stretch>
            <a:fillRect/>
          </a:stretch>
        </p:blipFill>
        <p:spPr bwMode="auto">
          <a:xfrm>
            <a:off x="2717800" y="936625"/>
            <a:ext cx="12414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8" t="5042" r="4938" b="50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936625"/>
            <a:ext cx="15017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925763"/>
            <a:ext cx="11985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t="4984" r="4962" b="9984"/>
          <a:stretch>
            <a:fillRect/>
          </a:stretch>
        </p:blipFill>
        <p:spPr bwMode="auto">
          <a:xfrm>
            <a:off x="4068763" y="936625"/>
            <a:ext cx="146526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62" t="4984" r="4962" b="99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5008" r="5006" b="5008"/>
          <a:stretch>
            <a:fillRect/>
          </a:stretch>
        </p:blipFill>
        <p:spPr bwMode="auto">
          <a:xfrm>
            <a:off x="7304088" y="971550"/>
            <a:ext cx="15509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27" t="5008" r="5006" b="50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16238"/>
            <a:ext cx="119856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932363"/>
            <a:ext cx="12525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5" t="4959" r="4980" b="9920"/>
          <a:stretch>
            <a:fillRect/>
          </a:stretch>
        </p:blipFill>
        <p:spPr bwMode="auto">
          <a:xfrm>
            <a:off x="7127875" y="2916238"/>
            <a:ext cx="164941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875" t="4959" r="4980" b="99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6" t="5002" r="24976"/>
          <a:stretch>
            <a:fillRect/>
          </a:stretch>
        </p:blipFill>
        <p:spPr bwMode="auto">
          <a:xfrm>
            <a:off x="4211638" y="2916238"/>
            <a:ext cx="126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976" t="5002" r="249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5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1"/>
          <a:stretch/>
        </p:blipFill>
        <p:spPr bwMode="auto">
          <a:xfrm>
            <a:off x="35496" y="4932363"/>
            <a:ext cx="2080419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6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32363"/>
            <a:ext cx="11985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7" name="Picture 1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12260"/>
          <a:stretch/>
        </p:blipFill>
        <p:spPr bwMode="auto">
          <a:xfrm>
            <a:off x="4671249" y="4941143"/>
            <a:ext cx="2132999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8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916238"/>
            <a:ext cx="13493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9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952750"/>
            <a:ext cx="10112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8242"/>
          <a:stretch/>
        </p:blipFill>
        <p:spPr>
          <a:xfrm>
            <a:off x="6762285" y="4959865"/>
            <a:ext cx="2380592" cy="1781503"/>
          </a:xfrm>
          <a:prstGeom prst="rect">
            <a:avLst/>
          </a:prstGeom>
        </p:spPr>
      </p:pic>
      <p:pic>
        <p:nvPicPr>
          <p:cNvPr id="21" name="Obraz 8"/>
          <p:cNvPicPr/>
          <p:nvPr/>
        </p:nvPicPr>
        <p:blipFill>
          <a:blip r:embed="rId20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230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3"/>
          <p:cNvPicPr/>
          <p:nvPr/>
        </p:nvPicPr>
        <p:blipFill>
          <a:blip r:embed="rId2"/>
          <a:srcRect r="11272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4680000" y="0"/>
            <a:ext cx="4680000" cy="388800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</p:sp>
      <p:sp>
        <p:nvSpPr>
          <p:cNvPr id="104" name="CustomShape 2"/>
          <p:cNvSpPr/>
          <p:nvPr/>
        </p:nvSpPr>
        <p:spPr>
          <a:xfrm>
            <a:off x="4752000" y="-30600"/>
            <a:ext cx="4608000" cy="3990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400" b="1" u="sng" dirty="0" smtClean="0">
                <a:solidFill>
                  <a:srgbClr val="000000"/>
                </a:solidFill>
                <a:latin typeface="Calibri"/>
              </a:rPr>
              <a:t>We </a:t>
            </a:r>
            <a:r>
              <a:rPr lang="pl-PL" sz="2400" b="1" u="sng" dirty="0" err="1" smtClean="0">
                <a:solidFill>
                  <a:srgbClr val="000000"/>
                </a:solidFill>
                <a:latin typeface="Calibri"/>
              </a:rPr>
              <a:t>organise</a:t>
            </a:r>
            <a:r>
              <a:rPr lang="pl-PL" sz="2400" b="1" u="sng" dirty="0">
                <a:latin typeface="Calibri"/>
              </a:rPr>
              <a:t> </a:t>
            </a:r>
            <a:r>
              <a:rPr lang="pl-PL" sz="2400" b="1" u="sng" dirty="0" err="1" smtClean="0">
                <a:latin typeface="Calibri"/>
              </a:rPr>
              <a:t>conferences</a:t>
            </a:r>
            <a:r>
              <a:rPr lang="pl-PL" sz="2400" b="1" u="sng" dirty="0" smtClean="0">
                <a:latin typeface="Calibri"/>
              </a:rPr>
              <a:t>, </a:t>
            </a:r>
            <a:r>
              <a:rPr lang="pl-PL" sz="2400" b="1" u="sng" dirty="0" err="1" smtClean="0">
                <a:latin typeface="Calibri"/>
              </a:rPr>
              <a:t>workshops</a:t>
            </a:r>
            <a:r>
              <a:rPr lang="pl-PL" sz="2400" b="1" u="sng" dirty="0" smtClean="0">
                <a:latin typeface="Calibri"/>
              </a:rPr>
              <a:t>, and </a:t>
            </a:r>
            <a:r>
              <a:rPr lang="pl-PL" sz="2400" b="1" u="sng" dirty="0" err="1" smtClean="0">
                <a:latin typeface="Calibri"/>
              </a:rPr>
              <a:t>webinars</a:t>
            </a:r>
            <a:r>
              <a:rPr lang="pl-PL" sz="2400" b="1" u="sng" dirty="0" smtClean="0">
                <a:latin typeface="Calibri"/>
              </a:rPr>
              <a:t> for the </a:t>
            </a:r>
            <a:r>
              <a:rPr lang="pl-PL" sz="2400" b="1" u="sng" dirty="0" err="1" smtClean="0">
                <a:latin typeface="Calibri"/>
              </a:rPr>
              <a:t>parents</a:t>
            </a:r>
            <a:r>
              <a:rPr lang="pl-PL" sz="2400" b="1" u="sng" dirty="0" smtClean="0">
                <a:latin typeface="Calibri"/>
              </a:rPr>
              <a:t>, </a:t>
            </a:r>
            <a:r>
              <a:rPr lang="pl-PL" sz="2400" b="1" u="sng" dirty="0" err="1" smtClean="0">
                <a:latin typeface="Calibri"/>
              </a:rPr>
              <a:t>physiotherapists</a:t>
            </a:r>
            <a:r>
              <a:rPr lang="pl-PL" sz="2400" b="1" u="sng" dirty="0" smtClean="0">
                <a:latin typeface="Calibri"/>
              </a:rPr>
              <a:t>, </a:t>
            </a:r>
            <a:r>
              <a:rPr lang="pl-PL" sz="2400" b="1" u="sng" dirty="0" err="1" smtClean="0">
                <a:latin typeface="Calibri"/>
              </a:rPr>
              <a:t>dieticians</a:t>
            </a:r>
            <a:r>
              <a:rPr lang="pl-PL" sz="2400" b="1" u="sng" dirty="0" smtClean="0">
                <a:latin typeface="Calibri"/>
              </a:rPr>
              <a:t> and </a:t>
            </a:r>
            <a:r>
              <a:rPr lang="pl-PL" sz="2400" b="1" u="sng" dirty="0" err="1" smtClean="0">
                <a:latin typeface="Calibri"/>
              </a:rPr>
              <a:t>nurses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pl-PL" sz="2400" b="1" u="sng" dirty="0" smtClean="0">
                <a:latin typeface="Calibri"/>
              </a:rPr>
              <a:t>A </a:t>
            </a:r>
            <a:r>
              <a:rPr lang="pl-PL" sz="2400" b="1" u="sng" dirty="0" err="1" smtClean="0">
                <a:latin typeface="Calibri"/>
              </a:rPr>
              <a:t>toll-free</a:t>
            </a:r>
            <a:r>
              <a:rPr lang="pl-PL" sz="2400" b="1" u="sng" dirty="0" smtClean="0">
                <a:latin typeface="Calibri"/>
              </a:rPr>
              <a:t> </a:t>
            </a:r>
            <a:r>
              <a:rPr lang="pl-PL" sz="2400" b="1" u="sng" dirty="0" err="1" smtClean="0">
                <a:latin typeface="Calibri"/>
              </a:rPr>
              <a:t>helpline</a:t>
            </a:r>
            <a:r>
              <a:rPr lang="pl-PL" sz="2400" b="1" u="sng" dirty="0" smtClean="0">
                <a:latin typeface="Calibri"/>
              </a:rPr>
              <a:t> and </a:t>
            </a:r>
            <a:r>
              <a:rPr lang="pl-PL" sz="2400" b="1" u="sng" dirty="0" err="1" smtClean="0">
                <a:latin typeface="Calibri"/>
              </a:rPr>
              <a:t>social</a:t>
            </a:r>
            <a:r>
              <a:rPr lang="pl-PL" sz="2400" b="1" u="sng" dirty="0" smtClean="0">
                <a:latin typeface="Calibri"/>
              </a:rPr>
              <a:t> </a:t>
            </a:r>
            <a:r>
              <a:rPr lang="pl-PL" sz="2400" b="1" u="sng" dirty="0" err="1" smtClean="0">
                <a:latin typeface="Calibri"/>
              </a:rPr>
              <a:t>support</a:t>
            </a:r>
            <a:r>
              <a:rPr lang="pl-PL" sz="2400" b="1" u="sng" dirty="0" smtClean="0">
                <a:latin typeface="Calibri"/>
              </a:rPr>
              <a:t> </a:t>
            </a:r>
            <a:r>
              <a:rPr lang="pl-PL" sz="2400" b="1" u="sng" dirty="0" err="1" smtClean="0">
                <a:latin typeface="Calibri"/>
              </a:rPr>
              <a:t>guidance</a:t>
            </a:r>
            <a:r>
              <a:rPr lang="pl-PL" sz="2400" b="1" u="sng" dirty="0" smtClean="0">
                <a:latin typeface="Calibri"/>
              </a:rPr>
              <a:t> in Rabka-</a:t>
            </a:r>
            <a:r>
              <a:rPr lang="pl-PL" sz="2400" b="1" u="sng" dirty="0" err="1" smtClean="0">
                <a:latin typeface="Calibri"/>
              </a:rPr>
              <a:t>Zdroj</a:t>
            </a:r>
            <a:r>
              <a:rPr lang="pl-PL" sz="2400" b="1" u="sng" dirty="0" smtClean="0">
                <a:latin typeface="Calibri"/>
              </a:rPr>
              <a:t>, </a:t>
            </a:r>
            <a:r>
              <a:rPr lang="pl-PL" sz="2400" b="1" u="sng" dirty="0" err="1" smtClean="0">
                <a:latin typeface="Calibri"/>
              </a:rPr>
              <a:t>Dziekanow</a:t>
            </a:r>
            <a:r>
              <a:rPr lang="pl-PL" sz="2400" b="1" u="sng" dirty="0" smtClean="0">
                <a:latin typeface="Calibri"/>
              </a:rPr>
              <a:t> Leśny and Gdańsk </a:t>
            </a:r>
            <a:endParaRPr dirty="0"/>
          </a:p>
          <a:p>
            <a:pPr>
              <a:lnSpc>
                <a:spcPct val="100000"/>
              </a:lnSpc>
            </a:pPr>
            <a:r>
              <a:rPr lang="pl-PL" sz="2000" dirty="0" err="1" smtClean="0">
                <a:solidFill>
                  <a:srgbClr val="000000"/>
                </a:solidFill>
                <a:latin typeface="Calibri"/>
              </a:rPr>
              <a:t>Patients</a:t>
            </a:r>
            <a:r>
              <a:rPr lang="pl-PL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000" dirty="0" err="1" smtClean="0">
                <a:solidFill>
                  <a:srgbClr val="000000"/>
                </a:solidFill>
                <a:latin typeface="Calibri"/>
              </a:rPr>
              <a:t>receive</a:t>
            </a:r>
            <a:r>
              <a:rPr lang="pl-PL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000" dirty="0" err="1" smtClean="0">
                <a:solidFill>
                  <a:srgbClr val="000000"/>
                </a:solidFill>
                <a:latin typeface="Calibri"/>
              </a:rPr>
              <a:t>free</a:t>
            </a:r>
            <a:r>
              <a:rPr lang="pl-PL" sz="2000" dirty="0" smtClean="0">
                <a:solidFill>
                  <a:srgbClr val="000000"/>
                </a:solidFill>
                <a:latin typeface="Calibri"/>
              </a:rPr>
              <a:t> suport and </a:t>
            </a:r>
            <a:r>
              <a:rPr lang="pl-PL" sz="2000" dirty="0" err="1" smtClean="0">
                <a:solidFill>
                  <a:srgbClr val="000000"/>
                </a:solidFill>
                <a:latin typeface="Calibri"/>
              </a:rPr>
              <a:t>guidance</a:t>
            </a:r>
            <a:r>
              <a:rPr lang="pl-PL" sz="2000" dirty="0" smtClean="0">
                <a:solidFill>
                  <a:srgbClr val="000000"/>
                </a:solidFill>
                <a:latin typeface="Calibri"/>
              </a:rPr>
              <a:t> from </a:t>
            </a:r>
            <a:r>
              <a:rPr lang="pl-PL" sz="2000" dirty="0" err="1">
                <a:latin typeface="Calibri"/>
              </a:rPr>
              <a:t>s</a:t>
            </a:r>
            <a:r>
              <a:rPr lang="pl-PL" sz="2000" dirty="0" err="1" smtClean="0">
                <a:latin typeface="Calibri"/>
              </a:rPr>
              <a:t>ocial</a:t>
            </a:r>
            <a:r>
              <a:rPr lang="pl-PL" sz="2000" dirty="0" smtClean="0">
                <a:latin typeface="Calibri"/>
              </a:rPr>
              <a:t> </a:t>
            </a:r>
            <a:r>
              <a:rPr lang="pl-PL" sz="2000" dirty="0" err="1" smtClean="0">
                <a:latin typeface="Calibri"/>
              </a:rPr>
              <a:t>workers</a:t>
            </a:r>
            <a:r>
              <a:rPr lang="pl-PL" sz="2000" dirty="0" smtClean="0">
                <a:latin typeface="Calibri"/>
              </a:rPr>
              <a:t>, </a:t>
            </a:r>
            <a:r>
              <a:rPr lang="pl-PL" sz="2000" dirty="0" err="1" smtClean="0">
                <a:solidFill>
                  <a:srgbClr val="000000"/>
                </a:solidFill>
                <a:latin typeface="Calibri"/>
              </a:rPr>
              <a:t>lawyer</a:t>
            </a:r>
            <a:r>
              <a:rPr lang="pl-PL" sz="2000" dirty="0" err="1" smtClean="0">
                <a:latin typeface="Calibri"/>
              </a:rPr>
              <a:t>s</a:t>
            </a:r>
            <a:r>
              <a:rPr lang="pl-PL" sz="2000" dirty="0" smtClean="0">
                <a:latin typeface="Calibri"/>
              </a:rPr>
              <a:t>, </a:t>
            </a:r>
            <a:r>
              <a:rPr lang="pl-PL" sz="2000" dirty="0" err="1" smtClean="0">
                <a:latin typeface="Calibri"/>
              </a:rPr>
              <a:t>dieticians</a:t>
            </a:r>
            <a:r>
              <a:rPr lang="pl-PL" sz="2000" dirty="0" smtClean="0">
                <a:latin typeface="Calibri"/>
              </a:rPr>
              <a:t>, </a:t>
            </a:r>
            <a:r>
              <a:rPr lang="pl-PL" sz="2000" dirty="0" err="1" smtClean="0">
                <a:latin typeface="Calibri"/>
              </a:rPr>
              <a:t>physiotherapists</a:t>
            </a:r>
            <a:r>
              <a:rPr lang="pl-PL" sz="2000" dirty="0" smtClean="0">
                <a:latin typeface="Calibri"/>
              </a:rPr>
              <a:t> and CF </a:t>
            </a:r>
            <a:r>
              <a:rPr lang="pl-PL" sz="2000" dirty="0" err="1" smtClean="0">
                <a:latin typeface="Calibri"/>
              </a:rPr>
              <a:t>nurses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05" name="Obraz 8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1646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9" name="CustomShape 1"/>
          <p:cNvSpPr/>
          <p:nvPr/>
        </p:nvSpPr>
        <p:spPr>
          <a:xfrm>
            <a:off x="323640" y="5571728"/>
            <a:ext cx="7596360" cy="1223984"/>
          </a:xfrm>
          <a:prstGeom prst="rect">
            <a:avLst/>
          </a:prstGeom>
          <a:solidFill>
            <a:srgbClr val="E9EFF7"/>
          </a:solidFill>
          <a:ln w="25560">
            <a:noFill/>
          </a:ln>
        </p:spPr>
      </p:sp>
      <p:sp>
        <p:nvSpPr>
          <p:cNvPr id="120" name="CustomShape 2"/>
          <p:cNvSpPr/>
          <p:nvPr/>
        </p:nvSpPr>
        <p:spPr>
          <a:xfrm>
            <a:off x="375128" y="5498968"/>
            <a:ext cx="7509240" cy="882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We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organise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social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campaigns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 and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charity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events</a:t>
            </a:r>
            <a:endParaRPr lang="pl-PL" sz="2600" b="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A major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sports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 event – Run for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Breath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 in Zakopane </a:t>
            </a:r>
          </a:p>
          <a:p>
            <a:pPr>
              <a:lnSpc>
                <a:spcPct val="100000"/>
              </a:lnSpc>
            </a:pP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(a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charity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 5 km run for 700 </a:t>
            </a:r>
            <a:r>
              <a:rPr lang="pl-PL" sz="2600" b="1" dirty="0" err="1" smtClean="0">
                <a:solidFill>
                  <a:srgbClr val="000000"/>
                </a:solidFill>
                <a:latin typeface="Calibri"/>
              </a:rPr>
              <a:t>runners</a:t>
            </a:r>
            <a:r>
              <a:rPr lang="pl-PL" sz="2600" b="1" dirty="0" smtClean="0">
                <a:solidFill>
                  <a:srgbClr val="000000"/>
                </a:solidFill>
                <a:latin typeface="Calibri"/>
              </a:rPr>
              <a:t>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21" name="Obraz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16640"/>
            <a:ext cx="1073520" cy="86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8972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43F650E877F4CAD8BC709B4AD1863" ma:contentTypeVersion="0" ma:contentTypeDescription="Create a new document." ma:contentTypeScope="" ma:versionID="407461fc59827e37d89bc03738b1d9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B51630-B41D-4F0D-892B-B310128C787C}"/>
</file>

<file path=customXml/itemProps2.xml><?xml version="1.0" encoding="utf-8"?>
<ds:datastoreItem xmlns:ds="http://schemas.openxmlformats.org/officeDocument/2006/customXml" ds:itemID="{609ABD3E-5C73-4BA8-B208-39F4E1BA5BD6}"/>
</file>

<file path=customXml/itemProps3.xml><?xml version="1.0" encoding="utf-8"?>
<ds:datastoreItem xmlns:ds="http://schemas.openxmlformats.org/officeDocument/2006/customXml" ds:itemID="{C3E9C414-0D59-4003-959F-B486DE35631C}"/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395</Words>
  <Application>Microsoft Office PowerPoint</Application>
  <PresentationFormat>Pokaz na ekranie (4:3)</PresentationFormat>
  <Paragraphs>81</Paragraphs>
  <Slides>12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Microsoft YaHei</vt:lpstr>
      <vt:lpstr>Arial</vt:lpstr>
      <vt:lpstr>Calibri</vt:lpstr>
      <vt:lpstr>Wingdings</vt:lpstr>
      <vt:lpstr>Retrospekcja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Sytuacja Chorych na Mukowiscydozę w Polsce</dc:title>
  <dc:creator>Anna</dc:creator>
  <cp:lastModifiedBy>Waldemar Majek</cp:lastModifiedBy>
  <cp:revision>56</cp:revision>
  <dcterms:modified xsi:type="dcterms:W3CDTF">2017-09-27T02:50:20Z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0x010100C0543F650E877F4CAD8BC709B4AD1863</vt:lpwstr>
  </property>
</Properties>
</file>